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90" r:id="rId2"/>
    <p:sldId id="391" r:id="rId3"/>
    <p:sldId id="393" r:id="rId4"/>
    <p:sldId id="429" r:id="rId5"/>
    <p:sldId id="395" r:id="rId6"/>
    <p:sldId id="396" r:id="rId7"/>
    <p:sldId id="401" r:id="rId8"/>
    <p:sldId id="402" r:id="rId9"/>
    <p:sldId id="405" r:id="rId10"/>
    <p:sldId id="406" r:id="rId11"/>
    <p:sldId id="408" r:id="rId12"/>
    <p:sldId id="404" r:id="rId13"/>
    <p:sldId id="409" r:id="rId14"/>
    <p:sldId id="414" r:id="rId15"/>
    <p:sldId id="415" r:id="rId16"/>
    <p:sldId id="416" r:id="rId17"/>
    <p:sldId id="418" r:id="rId18"/>
    <p:sldId id="420" r:id="rId19"/>
    <p:sldId id="419" r:id="rId20"/>
    <p:sldId id="417" r:id="rId21"/>
    <p:sldId id="424" r:id="rId22"/>
    <p:sldId id="4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0325" autoAdjust="0"/>
  </p:normalViewPr>
  <p:slideViewPr>
    <p:cSldViewPr snapToGrid="0" snapToObjects="1">
      <p:cViewPr varScale="1">
        <p:scale>
          <a:sx n="92" d="100"/>
          <a:sy n="92" d="100"/>
        </p:scale>
        <p:origin x="-10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Book3"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399" b="0" i="0" u="none" strike="noStrike" kern="1200" spc="0" baseline="0">
                <a:solidFill>
                  <a:schemeClr val="tx1">
                    <a:lumMod val="65000"/>
                    <a:lumOff val="35000"/>
                  </a:schemeClr>
                </a:solidFill>
                <a:latin typeface="+mn-lt"/>
                <a:ea typeface="+mn-ea"/>
                <a:cs typeface="+mn-cs"/>
              </a:defRPr>
            </a:pPr>
            <a:r>
              <a:rPr lang="en-US" dirty="0" smtClean="0"/>
              <a:t>Career</a:t>
            </a:r>
            <a:r>
              <a:rPr lang="en-US" baseline="0" dirty="0" smtClean="0"/>
              <a:t> </a:t>
            </a:r>
            <a:r>
              <a:rPr lang="en-US" baseline="0" dirty="0"/>
              <a:t>progression framework roles</a:t>
            </a:r>
          </a:p>
        </c:rich>
      </c:tx>
      <c:layout/>
      <c:spPr>
        <a:noFill/>
        <a:ln w="25373">
          <a:noFill/>
        </a:ln>
      </c:spPr>
    </c:title>
    <c:plotArea>
      <c:layout>
        <c:manualLayout>
          <c:layoutTarget val="inner"/>
          <c:xMode val="edge"/>
          <c:yMode val="edge"/>
          <c:x val="0.16953771009570376"/>
          <c:y val="0.13142859563342224"/>
          <c:w val="0.74542709540209862"/>
          <c:h val="0.66147201573194259"/>
        </c:manualLayout>
      </c:layout>
      <c:barChart>
        <c:barDir val="col"/>
        <c:grouping val="clustered"/>
        <c:ser>
          <c:idx val="0"/>
          <c:order val="0"/>
          <c:tx>
            <c:strRef>
              <c:f>'Q5 draft'!$B$66</c:f>
              <c:strCache>
                <c:ptCount val="1"/>
                <c:pt idx="0">
                  <c:v>2012</c:v>
                </c:pt>
              </c:strCache>
            </c:strRef>
          </c:tx>
          <c:spPr>
            <a:solidFill>
              <a:schemeClr val="accent2">
                <a:lumMod val="40000"/>
                <a:lumOff val="60000"/>
              </a:schemeClr>
            </a:solidFill>
            <a:ln w="25373">
              <a:noFill/>
            </a:ln>
          </c:spPr>
          <c:cat>
            <c:strRef>
              <c:f>'Q5 draft'!$A$67:$A$70</c:f>
              <c:strCache>
                <c:ptCount val="4"/>
                <c:pt idx="0">
                  <c:v>Assistant practitioners</c:v>
                </c:pt>
                <c:pt idx="1">
                  <c:v>Radiographic practitioners</c:v>
                </c:pt>
                <c:pt idx="2">
                  <c:v>Advanced radiographic practitioners</c:v>
                </c:pt>
                <c:pt idx="3">
                  <c:v>Consultant radiographic practitioners</c:v>
                </c:pt>
              </c:strCache>
            </c:strRef>
          </c:cat>
          <c:val>
            <c:numRef>
              <c:f>'Q5 draft'!$B$67:$B$70</c:f>
              <c:numCache>
                <c:formatCode>General</c:formatCode>
                <c:ptCount val="4"/>
                <c:pt idx="0">
                  <c:v>51</c:v>
                </c:pt>
                <c:pt idx="1">
                  <c:v>47</c:v>
                </c:pt>
                <c:pt idx="2">
                  <c:v>49</c:v>
                </c:pt>
                <c:pt idx="3">
                  <c:v>15</c:v>
                </c:pt>
              </c:numCache>
            </c:numRef>
          </c:val>
          <c:extLst xmlns:c16r2="http://schemas.microsoft.com/office/drawing/2015/06/chart">
            <c:ext xmlns:c16="http://schemas.microsoft.com/office/drawing/2014/chart" uri="{C3380CC4-5D6E-409C-BE32-E72D297353CC}">
              <c16:uniqueId val="{00000000-C4E7-491E-B408-150A48A8B771}"/>
            </c:ext>
          </c:extLst>
        </c:ser>
        <c:ser>
          <c:idx val="1"/>
          <c:order val="1"/>
          <c:tx>
            <c:strRef>
              <c:f>'Q5 draft'!$C$66</c:f>
              <c:strCache>
                <c:ptCount val="1"/>
                <c:pt idx="0">
                  <c:v>2015</c:v>
                </c:pt>
              </c:strCache>
            </c:strRef>
          </c:tx>
          <c:spPr>
            <a:solidFill>
              <a:srgbClr val="FFC000"/>
            </a:solidFill>
            <a:ln w="25373">
              <a:noFill/>
            </a:ln>
          </c:spPr>
          <c:cat>
            <c:strRef>
              <c:f>'Q5 draft'!$A$67:$A$70</c:f>
              <c:strCache>
                <c:ptCount val="4"/>
                <c:pt idx="0">
                  <c:v>Assistant practitioners</c:v>
                </c:pt>
                <c:pt idx="1">
                  <c:v>Radiographic practitioners</c:v>
                </c:pt>
                <c:pt idx="2">
                  <c:v>Advanced radiographic practitioners</c:v>
                </c:pt>
                <c:pt idx="3">
                  <c:v>Consultant radiographic practitioners</c:v>
                </c:pt>
              </c:strCache>
            </c:strRef>
          </c:cat>
          <c:val>
            <c:numRef>
              <c:f>'Q5 draft'!$C$67:$C$70</c:f>
              <c:numCache>
                <c:formatCode>General</c:formatCode>
                <c:ptCount val="4"/>
                <c:pt idx="0">
                  <c:v>66</c:v>
                </c:pt>
                <c:pt idx="1">
                  <c:v>68</c:v>
                </c:pt>
                <c:pt idx="2">
                  <c:v>65</c:v>
                </c:pt>
                <c:pt idx="3">
                  <c:v>57</c:v>
                </c:pt>
              </c:numCache>
            </c:numRef>
          </c:val>
          <c:extLst xmlns:c16r2="http://schemas.microsoft.com/office/drawing/2015/06/chart">
            <c:ext xmlns:c16="http://schemas.microsoft.com/office/drawing/2014/chart" uri="{C3380CC4-5D6E-409C-BE32-E72D297353CC}">
              <c16:uniqueId val="{00000001-C4E7-491E-B408-150A48A8B771}"/>
            </c:ext>
          </c:extLst>
        </c:ser>
        <c:gapWidth val="219"/>
        <c:overlap val="-27"/>
        <c:axId val="55222272"/>
        <c:axId val="55223808"/>
      </c:barChart>
      <c:catAx>
        <c:axId val="55222272"/>
        <c:scaling>
          <c:orientation val="minMax"/>
        </c:scaling>
        <c:axPos val="b"/>
        <c:numFmt formatCode="General" sourceLinked="1"/>
        <c:maj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55223808"/>
        <c:crosses val="autoZero"/>
        <c:auto val="1"/>
        <c:lblAlgn val="ctr"/>
        <c:lblOffset val="100"/>
      </c:catAx>
      <c:valAx>
        <c:axId val="55223808"/>
        <c:scaling>
          <c:orientation val="minMax"/>
        </c:scaling>
        <c:axPos val="l"/>
        <c:majorGridlines>
          <c:spPr>
            <a:ln w="9515" cap="flat" cmpd="sng" algn="ctr">
              <a:solidFill>
                <a:schemeClr val="tx1">
                  <a:lumMod val="15000"/>
                  <a:lumOff val="85000"/>
                </a:schemeClr>
              </a:solidFill>
              <a:round/>
            </a:ln>
            <a:effectLst/>
          </c:spPr>
        </c:majorGridlines>
        <c:title>
          <c:tx>
            <c:rich>
              <a:bodyPr/>
              <a:lstStyle/>
              <a:p>
                <a:pPr>
                  <a:defRPr sz="997" b="0" i="0" u="none" strike="noStrike" baseline="0">
                    <a:solidFill>
                      <a:srgbClr val="000000"/>
                    </a:solidFill>
                    <a:latin typeface="Segoe UI"/>
                    <a:ea typeface="Segoe UI"/>
                    <a:cs typeface="Segoe UI"/>
                  </a:defRPr>
                </a:pPr>
                <a:r>
                  <a:rPr lang="en-GB" sz="999" b="0" i="0" u="none" strike="noStrike" baseline="0" dirty="0">
                    <a:solidFill>
                      <a:srgbClr val="333333"/>
                    </a:solidFill>
                    <a:latin typeface="Calibri"/>
                  </a:rPr>
                  <a:t>Number of respondents</a:t>
                </a:r>
              </a:p>
              <a:p>
                <a:pPr>
                  <a:defRPr sz="997" b="0" i="0" u="none" strike="noStrike" baseline="0">
                    <a:solidFill>
                      <a:srgbClr val="000000"/>
                    </a:solidFill>
                    <a:latin typeface="Segoe UI"/>
                    <a:ea typeface="Segoe UI"/>
                    <a:cs typeface="Segoe UI"/>
                  </a:defRPr>
                </a:pPr>
                <a:r>
                  <a:rPr lang="en-GB" sz="999" b="0" i="0" u="none" strike="noStrike" baseline="0" dirty="0">
                    <a:solidFill>
                      <a:srgbClr val="333333"/>
                    </a:solidFill>
                    <a:latin typeface="Calibri"/>
                  </a:rPr>
                  <a:t>( Trust/Board/Private)</a:t>
                </a:r>
              </a:p>
              <a:p>
                <a:pPr>
                  <a:defRPr sz="997" b="0" i="0" u="none" strike="noStrike" baseline="0">
                    <a:solidFill>
                      <a:srgbClr val="000000"/>
                    </a:solidFill>
                    <a:latin typeface="Segoe UI"/>
                    <a:ea typeface="Segoe UI"/>
                    <a:cs typeface="Segoe UI"/>
                  </a:defRPr>
                </a:pPr>
                <a:endParaRPr lang="en-GB" sz="1000" b="0" i="0" u="none" strike="noStrike" baseline="0" dirty="0">
                  <a:solidFill>
                    <a:srgbClr val="333333"/>
                  </a:solidFill>
                  <a:latin typeface="Calibri"/>
                </a:endParaRPr>
              </a:p>
            </c:rich>
          </c:tx>
          <c:layout/>
          <c:spPr>
            <a:noFill/>
            <a:ln w="25373">
              <a:noFill/>
            </a:ln>
          </c:spPr>
        </c:title>
        <c:numFmt formatCode="General" sourceLinked="1"/>
        <c:majorTickMark val="none"/>
        <c:tickLblPos val="nextTo"/>
        <c:spPr>
          <a:ln w="6343">
            <a:noFill/>
          </a:ln>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55222272"/>
        <c:crosses val="autoZero"/>
        <c:crossBetween val="between"/>
      </c:valAx>
      <c:spPr>
        <a:solidFill>
          <a:schemeClr val="tx1"/>
        </a:solidFill>
        <a:ln w="25373">
          <a:noFill/>
        </a:ln>
      </c:spPr>
    </c:plotArea>
    <c:legend>
      <c:legendPos val="b"/>
      <c:layout/>
      <c:spPr>
        <a:noFill/>
        <a:ln w="25373">
          <a:noFill/>
        </a:ln>
      </c:spPr>
      <c:txPr>
        <a:bodyPr rot="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rgbClr val="0070C0"/>
    </a:solidFill>
    <a:ln w="951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Workforce </a:t>
            </a:r>
            <a:r>
              <a:rPr lang="en-GB" dirty="0"/>
              <a:t>breakdown by role (survey 2015)</a:t>
            </a:r>
          </a:p>
        </c:rich>
      </c:tx>
      <c:layout/>
    </c:title>
    <c:plotArea>
      <c:layout/>
      <c:pieChart>
        <c:varyColors val="1"/>
        <c:ser>
          <c:idx val="0"/>
          <c:order val="0"/>
          <c:dPt>
            <c:idx val="0"/>
            <c:spPr>
              <a:solidFill>
                <a:srgbClr val="FF0000"/>
              </a:solidFill>
            </c:spPr>
            <c:extLst xmlns:c16r2="http://schemas.microsoft.com/office/drawing/2015/06/chart">
              <c:ext xmlns:c16="http://schemas.microsoft.com/office/drawing/2014/chart" uri="{C3380CC4-5D6E-409C-BE32-E72D297353CC}">
                <c16:uniqueId val="{00000001-8B12-4F1B-A922-24859F630FA8}"/>
              </c:ext>
            </c:extLst>
          </c:dPt>
          <c:dLbls>
            <c:spPr>
              <a:noFill/>
              <a:ln>
                <a:noFill/>
              </a:ln>
              <a:effectLst/>
            </c:spPr>
            <c:showPercent val="1"/>
            <c:showLeaderLines val="1"/>
            <c:extLst xmlns:c16r2="http://schemas.microsoft.com/office/drawing/2015/06/chart">
              <c:ext xmlns:c15="http://schemas.microsoft.com/office/drawing/2012/chart" uri="{CE6537A1-D6FC-4f65-9D91-7224C49458BB}">
                <c15:layout/>
              </c:ext>
            </c:extLst>
          </c:dLbls>
          <c:cat>
            <c:strRef>
              <c:f>'[Chart in Microsoft Office PowerPoint]Sheet1'!$T$75:$T$78</c:f>
              <c:strCache>
                <c:ptCount val="4"/>
                <c:pt idx="0">
                  <c:v>Assistant practitioners</c:v>
                </c:pt>
                <c:pt idx="1">
                  <c:v>Radiographic practitioners</c:v>
                </c:pt>
                <c:pt idx="2">
                  <c:v>Advanced radiographic practitioners</c:v>
                </c:pt>
                <c:pt idx="3">
                  <c:v>Consultant radiographic practitioners</c:v>
                </c:pt>
              </c:strCache>
            </c:strRef>
          </c:cat>
          <c:val>
            <c:numRef>
              <c:f>'[Chart in Microsoft Office PowerPoint]Sheet1'!$U$75:$U$78</c:f>
              <c:numCache>
                <c:formatCode>General</c:formatCode>
                <c:ptCount val="4"/>
                <c:pt idx="0">
                  <c:v>248</c:v>
                </c:pt>
                <c:pt idx="1">
                  <c:v>2744</c:v>
                </c:pt>
                <c:pt idx="2">
                  <c:v>835</c:v>
                </c:pt>
                <c:pt idx="3">
                  <c:v>27</c:v>
                </c:pt>
              </c:numCache>
            </c:numRef>
          </c:val>
          <c:extLst xmlns:c16r2="http://schemas.microsoft.com/office/drawing/2015/06/chart">
            <c:ext xmlns:c16="http://schemas.microsoft.com/office/drawing/2014/chart" uri="{C3380CC4-5D6E-409C-BE32-E72D297353CC}">
              <c16:uniqueId val="{00000000-8B12-4F1B-A922-24859F630FA8}"/>
            </c:ext>
          </c:extLst>
        </c:ser>
        <c:dLbls>
          <c:showPercent val="1"/>
        </c:dLbls>
        <c:firstSliceAng val="0"/>
      </c:pieChart>
    </c:plotArea>
    <c:legend>
      <c:legendPos val="r"/>
      <c:layout/>
    </c:legend>
    <c:plotVisOnly val="1"/>
    <c:dispBlanksAs val="zero"/>
  </c:chart>
  <c:spPr>
    <a:solidFill>
      <a:schemeClr val="accent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399" b="0" i="0" u="none" strike="noStrike" kern="1200" spc="0" baseline="0">
                <a:solidFill>
                  <a:schemeClr val="tx1">
                    <a:lumMod val="65000"/>
                    <a:lumOff val="35000"/>
                  </a:schemeClr>
                </a:solidFill>
                <a:latin typeface="+mn-lt"/>
                <a:ea typeface="+mn-ea"/>
                <a:cs typeface="+mn-cs"/>
              </a:defRPr>
            </a:pPr>
            <a:r>
              <a:rPr lang="en-GB" sz="1199" dirty="0">
                <a:solidFill>
                  <a:schemeClr val="bg1"/>
                </a:solidFill>
              </a:rPr>
              <a:t>Figure</a:t>
            </a:r>
            <a:r>
              <a:rPr lang="en-GB" sz="1199" baseline="0" dirty="0">
                <a:solidFill>
                  <a:schemeClr val="bg1"/>
                </a:solidFill>
              </a:rPr>
              <a:t> 2.4 </a:t>
            </a:r>
            <a:r>
              <a:rPr lang="en-GB" sz="1199" baseline="0" dirty="0" smtClean="0">
                <a:solidFill>
                  <a:schemeClr val="bg1"/>
                </a:solidFill>
              </a:rPr>
              <a:t>– Providers with Advanced </a:t>
            </a:r>
            <a:r>
              <a:rPr lang="en-GB" sz="1199" baseline="0" dirty="0">
                <a:solidFill>
                  <a:schemeClr val="bg1"/>
                </a:solidFill>
              </a:rPr>
              <a:t>R</a:t>
            </a:r>
            <a:r>
              <a:rPr lang="en-GB" sz="1199" baseline="0" dirty="0" smtClean="0">
                <a:solidFill>
                  <a:schemeClr val="bg1"/>
                </a:solidFill>
              </a:rPr>
              <a:t>adiographic </a:t>
            </a:r>
            <a:r>
              <a:rPr lang="en-GB" sz="1199" baseline="0" dirty="0">
                <a:solidFill>
                  <a:schemeClr val="bg1"/>
                </a:solidFill>
              </a:rPr>
              <a:t>practitioner </a:t>
            </a:r>
            <a:r>
              <a:rPr lang="en-GB" sz="1199" baseline="0" dirty="0" smtClean="0">
                <a:solidFill>
                  <a:schemeClr val="bg1"/>
                </a:solidFill>
              </a:rPr>
              <a:t>roles by speciality </a:t>
            </a:r>
            <a:endParaRPr lang="en-GB" sz="1200" dirty="0">
              <a:solidFill>
                <a:schemeClr val="bg1"/>
              </a:solidFill>
            </a:endParaRPr>
          </a:p>
        </c:rich>
      </c:tx>
      <c:layout/>
      <c:spPr>
        <a:noFill/>
        <a:ln>
          <a:solidFill>
            <a:sysClr val="window" lastClr="FFFFFF"/>
          </a:solidFill>
        </a:ln>
        <a:effectLst/>
      </c:spPr>
    </c:title>
    <c:plotArea>
      <c:layout/>
      <c:barChart>
        <c:barDir val="bar"/>
        <c:grouping val="clustered"/>
        <c:ser>
          <c:idx val="0"/>
          <c:order val="0"/>
          <c:tx>
            <c:strRef>
              <c:f>'Q7'!$B$1</c:f>
              <c:strCache>
                <c:ptCount val="1"/>
                <c:pt idx="0">
                  <c:v>Adult</c:v>
                </c:pt>
              </c:strCache>
            </c:strRef>
          </c:tx>
          <c:spPr>
            <a:solidFill>
              <a:srgbClr val="5B9BD5">
                <a:lumMod val="60000"/>
                <a:lumOff val="40000"/>
              </a:srgbClr>
            </a:solidFill>
            <a:ln>
              <a:noFill/>
            </a:ln>
            <a:effectLst/>
          </c:spPr>
          <c:dPt>
            <c:idx val="1"/>
            <c:spPr>
              <a:solidFill>
                <a:srgbClr val="5B9BD5">
                  <a:lumMod val="75000"/>
                </a:srgbClr>
              </a:solidFill>
              <a:ln>
                <a:noFill/>
              </a:ln>
              <a:effectLst/>
            </c:spPr>
            <c:extLst xmlns:c16r2="http://schemas.microsoft.com/office/drawing/2015/06/chart">
              <c:ext xmlns:c16="http://schemas.microsoft.com/office/drawing/2014/chart" uri="{C3380CC4-5D6E-409C-BE32-E72D297353CC}">
                <c16:uniqueId val="{00000000-4C07-4B3F-8891-211421EC22F5}"/>
              </c:ext>
            </c:extLst>
          </c:dPt>
          <c:cat>
            <c:strRef>
              <c:f>'Q7'!$A$2:$A$9</c:f>
              <c:strCache>
                <c:ptCount val="8"/>
                <c:pt idx="0">
                  <c:v>Ultrasound</c:v>
                </c:pt>
                <c:pt idx="1">
                  <c:v>Paediatrics</c:v>
                </c:pt>
                <c:pt idx="2">
                  <c:v>Nuclear medicine</c:v>
                </c:pt>
                <c:pt idx="3">
                  <c:v>MRI</c:v>
                </c:pt>
                <c:pt idx="4">
                  <c:v>Interventional procedures</c:v>
                </c:pt>
                <c:pt idx="5">
                  <c:v>General radiography</c:v>
                </c:pt>
                <c:pt idx="6">
                  <c:v>Fluroscopy</c:v>
                </c:pt>
                <c:pt idx="7">
                  <c:v>CT</c:v>
                </c:pt>
              </c:strCache>
            </c:strRef>
          </c:cat>
          <c:val>
            <c:numRef>
              <c:f>'Q7'!$B$2:$B$9</c:f>
              <c:numCache>
                <c:formatCode>General</c:formatCode>
                <c:ptCount val="8"/>
                <c:pt idx="0">
                  <c:v>30</c:v>
                </c:pt>
                <c:pt idx="1">
                  <c:v>4</c:v>
                </c:pt>
                <c:pt idx="2">
                  <c:v>12</c:v>
                </c:pt>
                <c:pt idx="3">
                  <c:v>16</c:v>
                </c:pt>
                <c:pt idx="4">
                  <c:v>16</c:v>
                </c:pt>
                <c:pt idx="5">
                  <c:v>30</c:v>
                </c:pt>
                <c:pt idx="6">
                  <c:v>27</c:v>
                </c:pt>
                <c:pt idx="7">
                  <c:v>19</c:v>
                </c:pt>
              </c:numCache>
            </c:numRef>
          </c:val>
          <c:extLst xmlns:c16r2="http://schemas.microsoft.com/office/drawing/2015/06/chart">
            <c:ext xmlns:c16="http://schemas.microsoft.com/office/drawing/2014/chart" uri="{C3380CC4-5D6E-409C-BE32-E72D297353CC}">
              <c16:uniqueId val="{00000000-C6C5-4112-B1AA-4D268053B295}"/>
            </c:ext>
          </c:extLst>
        </c:ser>
        <c:ser>
          <c:idx val="1"/>
          <c:order val="1"/>
          <c:tx>
            <c:strRef>
              <c:f>'Q7'!$C$1</c:f>
              <c:strCache>
                <c:ptCount val="1"/>
                <c:pt idx="0">
                  <c:v>Paediatric</c:v>
                </c:pt>
              </c:strCache>
            </c:strRef>
          </c:tx>
          <c:spPr>
            <a:solidFill>
              <a:srgbClr val="FFC000"/>
            </a:solidFill>
            <a:ln>
              <a:noFill/>
            </a:ln>
            <a:effectLst/>
          </c:spPr>
          <c:cat>
            <c:strRef>
              <c:f>'Q7'!$A$2:$A$9</c:f>
              <c:strCache>
                <c:ptCount val="8"/>
                <c:pt idx="0">
                  <c:v>Ultrasound</c:v>
                </c:pt>
                <c:pt idx="1">
                  <c:v>Paediatrics</c:v>
                </c:pt>
                <c:pt idx="2">
                  <c:v>Nuclear medicine</c:v>
                </c:pt>
                <c:pt idx="3">
                  <c:v>MRI</c:v>
                </c:pt>
                <c:pt idx="4">
                  <c:v>Interventional procedures</c:v>
                </c:pt>
                <c:pt idx="5">
                  <c:v>General radiography</c:v>
                </c:pt>
                <c:pt idx="6">
                  <c:v>Fluroscopy</c:v>
                </c:pt>
                <c:pt idx="7">
                  <c:v>CT</c:v>
                </c:pt>
              </c:strCache>
            </c:strRef>
          </c:cat>
          <c:val>
            <c:numRef>
              <c:f>'Q7'!$C$2:$C$9</c:f>
              <c:numCache>
                <c:formatCode>General</c:formatCode>
                <c:ptCount val="8"/>
                <c:pt idx="0">
                  <c:v>11</c:v>
                </c:pt>
                <c:pt idx="1">
                  <c:v>3</c:v>
                </c:pt>
                <c:pt idx="2">
                  <c:v>1</c:v>
                </c:pt>
                <c:pt idx="3">
                  <c:v>2</c:v>
                </c:pt>
                <c:pt idx="4">
                  <c:v>2</c:v>
                </c:pt>
                <c:pt idx="5">
                  <c:v>11</c:v>
                </c:pt>
                <c:pt idx="6">
                  <c:v>4</c:v>
                </c:pt>
                <c:pt idx="7">
                  <c:v>2</c:v>
                </c:pt>
              </c:numCache>
            </c:numRef>
          </c:val>
          <c:extLst xmlns:c16r2="http://schemas.microsoft.com/office/drawing/2015/06/chart">
            <c:ext xmlns:c16="http://schemas.microsoft.com/office/drawing/2014/chart" uri="{C3380CC4-5D6E-409C-BE32-E72D297353CC}">
              <c16:uniqueId val="{00000001-C6C5-4112-B1AA-4D268053B295}"/>
            </c:ext>
          </c:extLst>
        </c:ser>
        <c:gapWidth val="182"/>
        <c:axId val="115144192"/>
        <c:axId val="115145728"/>
      </c:barChart>
      <c:catAx>
        <c:axId val="115144192"/>
        <c:scaling>
          <c:orientation val="minMax"/>
        </c:scaling>
        <c:axPos val="l"/>
        <c:numFmt formatCode="General" sourceLinked="1"/>
        <c:majorTickMark val="none"/>
        <c:tickLblPos val="nextTo"/>
        <c:spPr>
          <a:noFill/>
          <a:ln w="9519"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bg1"/>
                </a:solidFill>
                <a:latin typeface="+mn-lt"/>
                <a:ea typeface="+mn-ea"/>
                <a:cs typeface="+mn-cs"/>
              </a:defRPr>
            </a:pPr>
            <a:endParaRPr lang="en-US"/>
          </a:p>
        </c:txPr>
        <c:crossAx val="115145728"/>
        <c:crosses val="autoZero"/>
        <c:auto val="1"/>
        <c:lblAlgn val="ctr"/>
        <c:lblOffset val="100"/>
      </c:catAx>
      <c:valAx>
        <c:axId val="115145728"/>
        <c:scaling>
          <c:orientation val="minMax"/>
        </c:scaling>
        <c:axPos val="b"/>
        <c:majorGridlines>
          <c:spPr>
            <a:ln w="9519"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115144192"/>
        <c:crosses val="autoZero"/>
        <c:crossBetween val="between"/>
      </c:valAx>
      <c:spPr>
        <a:ln w="25383">
          <a:noFill/>
        </a:ln>
      </c:spPr>
    </c:plotArea>
    <c:legend>
      <c:legendPos val="b"/>
      <c:layout/>
      <c:spPr>
        <a:solidFill>
          <a:sysClr val="window" lastClr="FFFFFF"/>
        </a:solidFill>
        <a:ln>
          <a:noFill/>
        </a:ln>
        <a:effectLst/>
      </c:spPr>
      <c:txPr>
        <a:bodyPr rot="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rgbClr val="0070C0"/>
    </a:solidFill>
    <a:ln w="9519" cap="flat" cmpd="sng" algn="ctr">
      <a:solidFill>
        <a:sysClr val="window" lastClr="FFFFFF"/>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sz="1600" dirty="0"/>
              <a:t>Distribution of consultant radiographer practice by practice area</a:t>
            </a:r>
          </a:p>
        </c:rich>
      </c:tx>
      <c:layout>
        <c:manualLayout>
          <c:xMode val="edge"/>
          <c:yMode val="edge"/>
          <c:x val="0.13084711286089301"/>
          <c:y val="1.3888888888888954E-2"/>
        </c:manualLayout>
      </c:layout>
    </c:title>
    <c:plotArea>
      <c:layout/>
      <c:pieChart>
        <c:varyColors val="1"/>
        <c:ser>
          <c:idx val="0"/>
          <c:order val="0"/>
          <c:dLbls>
            <c:spPr>
              <a:noFill/>
              <a:ln>
                <a:noFill/>
              </a:ln>
              <a:effectLst/>
            </c:spPr>
            <c:showPercent val="1"/>
            <c:extLst xmlns:c16r2="http://schemas.microsoft.com/office/drawing/2015/06/chart">
              <c:ext xmlns:c15="http://schemas.microsoft.com/office/drawing/2012/chart" uri="{CE6537A1-D6FC-4f65-9D91-7224C49458BB}">
                <c15:layout/>
              </c:ext>
            </c:extLst>
          </c:dLbls>
          <c:cat>
            <c:strRef>
              <c:f>Sheet1!$C$4:$J$4</c:f>
              <c:strCache>
                <c:ptCount val="8"/>
                <c:pt idx="0">
                  <c:v>breast imaging</c:v>
                </c:pt>
                <c:pt idx="1">
                  <c:v>ultrasound</c:v>
                </c:pt>
                <c:pt idx="2">
                  <c:v>general radiography</c:v>
                </c:pt>
                <c:pt idx="3">
                  <c:v>education</c:v>
                </c:pt>
                <c:pt idx="4">
                  <c:v>Dexa</c:v>
                </c:pt>
                <c:pt idx="5">
                  <c:v>CT</c:v>
                </c:pt>
                <c:pt idx="6">
                  <c:v>GI</c:v>
                </c:pt>
                <c:pt idx="7">
                  <c:v>Interventional</c:v>
                </c:pt>
              </c:strCache>
            </c:strRef>
          </c:cat>
          <c:val>
            <c:numRef>
              <c:f>Sheet1!$C$5:$J$5</c:f>
              <c:numCache>
                <c:formatCode>General</c:formatCode>
                <c:ptCount val="8"/>
                <c:pt idx="0">
                  <c:v>7</c:v>
                </c:pt>
                <c:pt idx="1">
                  <c:v>5</c:v>
                </c:pt>
                <c:pt idx="2">
                  <c:v>4</c:v>
                </c:pt>
                <c:pt idx="3">
                  <c:v>1</c:v>
                </c:pt>
                <c:pt idx="4">
                  <c:v>1</c:v>
                </c:pt>
                <c:pt idx="5">
                  <c:v>1</c:v>
                </c:pt>
                <c:pt idx="6">
                  <c:v>1</c:v>
                </c:pt>
                <c:pt idx="7">
                  <c:v>1</c:v>
                </c:pt>
              </c:numCache>
            </c:numRef>
          </c:val>
          <c:extLst xmlns:c16r2="http://schemas.microsoft.com/office/drawing/2015/06/chart">
            <c:ext xmlns:c16="http://schemas.microsoft.com/office/drawing/2014/chart" uri="{C3380CC4-5D6E-409C-BE32-E72D297353CC}">
              <c16:uniqueId val="{00000000-CE5A-4E21-9E42-D2854038F800}"/>
            </c:ext>
          </c:extLst>
        </c:ser>
        <c:dLbls>
          <c:showPercent val="1"/>
        </c:dLbls>
        <c:firstSliceAng val="0"/>
      </c:pieChart>
    </c:plotArea>
    <c:legend>
      <c:legendPos val="r"/>
      <c:layout/>
    </c:legend>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48FD6-57AB-44D6-A53C-142AAD6DD5D9}" type="datetimeFigureOut">
              <a:rPr lang="en-GB" smtClean="0"/>
              <a:pPr/>
              <a:t>27/01/2017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F3314-BCD4-4B4E-B5C8-DACA423D996E}" type="slidenum">
              <a:rPr lang="en-GB" smtClean="0"/>
              <a:pPr/>
              <a:t>‹#›</a:t>
            </a:fld>
            <a:endParaRPr lang="en-GB"/>
          </a:p>
        </p:txBody>
      </p:sp>
    </p:spTree>
    <p:extLst>
      <p:ext uri="{BB962C8B-B14F-4D97-AF65-F5344CB8AC3E}">
        <p14:creationId xmlns:p14="http://schemas.microsoft.com/office/powerpoint/2010/main" xmlns="" val="424863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ngland.nhs.uk/stp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twitter.com/hashtag/AHPsintoAction" TargetMode="External"/><Relationship Id="rId5" Type="http://schemas.openxmlformats.org/officeDocument/2006/relationships/hyperlink" Target="https://twitter.com/WeAHPs" TargetMode="External"/><Relationship Id="rId4" Type="http://schemas.openxmlformats.org/officeDocument/2006/relationships/hyperlink" Target="https://www.england.nhs.uk/futurenh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Thank you great to be here,</a:t>
            </a:r>
            <a:r>
              <a:rPr lang="en-GB" sz="1600" baseline="0" dirty="0" smtClean="0"/>
              <a:t> challenging times and so useful to have a focused event to share practice, stimulate discussion and plan for the future.</a:t>
            </a:r>
            <a:endParaRPr lang="en-GB" sz="1600" dirty="0" smtClean="0"/>
          </a:p>
          <a:p>
            <a:endParaRPr lang="en-GB" sz="1600" dirty="0" smtClean="0"/>
          </a:p>
          <a:p>
            <a:r>
              <a:rPr lang="en-GB" sz="1600" dirty="0" smtClean="0"/>
              <a:t>Really interested to</a:t>
            </a:r>
            <a:r>
              <a:rPr lang="en-GB" sz="1600" baseline="0" dirty="0" smtClean="0"/>
              <a:t> hear all the speakers, lots for all to take away.  </a:t>
            </a:r>
          </a:p>
          <a:p>
            <a:endParaRPr lang="en-GB" sz="1600" baseline="0" dirty="0" smtClean="0"/>
          </a:p>
          <a:p>
            <a:r>
              <a:rPr lang="en-GB" sz="1600" baseline="0" dirty="0" smtClean="0"/>
              <a:t>No doubt the NHS is under great strain – I’m here to talk about some of the national work we’re engaged with from the Society and College of Radiographers  perspective and help to provide context to this evening discussions. </a:t>
            </a:r>
          </a:p>
          <a:p>
            <a:endParaRPr lang="en-GB" sz="1600" baseline="0" dirty="0" smtClean="0"/>
          </a:p>
          <a:p>
            <a:r>
              <a:rPr lang="en-GB" sz="1600" baseline="0" dirty="0" smtClean="0"/>
              <a:t>I don’t have the answers but  I do want to let you know we are lobbying at all our opportunities for the appropriate investment in radiology services in order to improved support care for patients</a:t>
            </a:r>
          </a:p>
          <a:p>
            <a:endParaRPr lang="en-GB" sz="1600" baseline="0" dirty="0" smtClean="0"/>
          </a:p>
          <a:p>
            <a:r>
              <a:rPr lang="en-GB" sz="1600" b="1" baseline="0" dirty="0" smtClean="0"/>
              <a:t>Growth in workforce numbers both radiographers and radiologists plus investment in post registration skills development is essential – there’s also the need to review current pathways, optimising the use of technologies with appropriate support workforce</a:t>
            </a:r>
            <a:endParaRPr lang="en-GB" sz="1600" b="1"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a:t>
            </a:fld>
            <a:endParaRPr lang="en-GB" dirty="0"/>
          </a:p>
        </p:txBody>
      </p:sp>
    </p:spTree>
    <p:extLst>
      <p:ext uri="{BB962C8B-B14F-4D97-AF65-F5344CB8AC3E}">
        <p14:creationId xmlns="" xmlns:p14="http://schemas.microsoft.com/office/powerpoint/2010/main" val="263231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Underpinning education</a:t>
            </a:r>
            <a:r>
              <a:rPr lang="en-GB" baseline="0" dirty="0" smtClean="0"/>
              <a:t> across the career framework – from NVQ Level 3 to Doctoral level studies across all areas of practice </a:t>
            </a:r>
            <a:endParaRPr lang="en-GB" dirty="0"/>
          </a:p>
        </p:txBody>
      </p:sp>
    </p:spTree>
    <p:extLst>
      <p:ext uri="{BB962C8B-B14F-4D97-AF65-F5344CB8AC3E}">
        <p14:creationId xmlns="" xmlns:p14="http://schemas.microsoft.com/office/powerpoint/2010/main" val="98350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don't have the same census data for diagnostic radiography as for therapy and identifying true</a:t>
            </a:r>
            <a:r>
              <a:rPr lang="en-GB" baseline="0" dirty="0" smtClean="0"/>
              <a:t> numbers is a challenge however % of workforce by career progression descriptor and relative numbers between surveys demonstrates growth and % contribution of each element. </a:t>
            </a:r>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C3733-83FA-4E01-880C-935ECCB65F2C}" type="slidenum">
              <a:rPr lang="en-GB" smtClean="0"/>
              <a:pPr/>
              <a:t>15</a:t>
            </a:fld>
            <a:endParaRPr lang="en-GB" dirty="0"/>
          </a:p>
        </p:txBody>
      </p:sp>
    </p:spTree>
    <p:extLst>
      <p:ext uri="{BB962C8B-B14F-4D97-AF65-F5344CB8AC3E}">
        <p14:creationId xmlns="" xmlns:p14="http://schemas.microsoft.com/office/powerpoint/2010/main" val="24490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Advanced practice</a:t>
            </a:r>
            <a:r>
              <a:rPr lang="en-GB" baseline="0" dirty="0" smtClean="0"/>
              <a:t> is evident in a range of i radiography areas</a:t>
            </a:r>
          </a:p>
          <a:p>
            <a:r>
              <a:rPr lang="en-GB" baseline="0" dirty="0" smtClean="0"/>
              <a:t>Less than 50% of respondents indicated that they utilise advanced practice so room for growth is evident</a:t>
            </a:r>
          </a:p>
          <a:p>
            <a:r>
              <a:rPr lang="en-GB" baseline="0" dirty="0" smtClean="0"/>
              <a:t>It is not only reporting radiographers, significant numbers perform interventional procedures in breast and other areas.</a:t>
            </a:r>
          </a:p>
          <a:p>
            <a:endParaRPr lang="en-GB" baseline="0" dirty="0" smtClean="0"/>
          </a:p>
          <a:p>
            <a:endParaRPr lang="en-GB" baseline="0" dirty="0" smtClean="0"/>
          </a:p>
          <a:p>
            <a:pPr algn="l"/>
            <a:r>
              <a:rPr lang="en-GB" sz="1200" dirty="0" smtClean="0">
                <a:solidFill>
                  <a:schemeClr val="bg1"/>
                </a:solidFill>
              </a:rPr>
              <a:t>There are 208 imaging departments in the UK (RCR, 2014).</a:t>
            </a:r>
          </a:p>
          <a:p>
            <a:pPr algn="l"/>
            <a:endParaRPr lang="en-GB" sz="1200" dirty="0" smtClean="0">
              <a:solidFill>
                <a:schemeClr val="bg1"/>
              </a:solidFill>
            </a:endParaRPr>
          </a:p>
          <a:p>
            <a:pPr algn="l"/>
            <a:r>
              <a:rPr lang="en-GB" sz="1200" dirty="0" smtClean="0">
                <a:solidFill>
                  <a:schemeClr val="bg1"/>
                </a:solidFill>
              </a:rPr>
              <a:t>71 managers in the UK responded to the SCoR Scope of Radiographic Practice Survey 2015.</a:t>
            </a:r>
          </a:p>
          <a:p>
            <a:pPr algn="l"/>
            <a:endParaRPr lang="en-GB" sz="1200" dirty="0" smtClean="0">
              <a:solidFill>
                <a:schemeClr val="bg1"/>
              </a:solidFill>
            </a:endParaRPr>
          </a:p>
          <a:p>
            <a:pPr algn="l"/>
            <a:r>
              <a:rPr lang="en-GB" sz="1200" dirty="0" smtClean="0">
                <a:solidFill>
                  <a:schemeClr val="bg1"/>
                </a:solidFill>
              </a:rPr>
              <a:t>In those 71 centres there are 835 advanced practitioners.</a:t>
            </a:r>
          </a:p>
          <a:p>
            <a:pPr algn="l"/>
            <a:endParaRPr lang="en-GB" sz="1200" dirty="0" smtClean="0">
              <a:solidFill>
                <a:schemeClr val="bg1"/>
              </a:solidFill>
            </a:endParaRPr>
          </a:p>
          <a:p>
            <a:pPr algn="l"/>
            <a:r>
              <a:rPr lang="en-GB" sz="1200" dirty="0" smtClean="0">
                <a:solidFill>
                  <a:schemeClr val="bg1"/>
                </a:solidFill>
              </a:rPr>
              <a:t>So, there could be </a:t>
            </a:r>
            <a:r>
              <a:rPr lang="en-GB" sz="1200" b="1" dirty="0" smtClean="0">
                <a:solidFill>
                  <a:schemeClr val="bg1"/>
                </a:solidFill>
              </a:rPr>
              <a:t>2446 </a:t>
            </a:r>
          </a:p>
          <a:p>
            <a:pPr algn="l"/>
            <a:r>
              <a:rPr lang="en-GB" sz="1200" b="1" dirty="0" smtClean="0">
                <a:solidFill>
                  <a:schemeClr val="bg1"/>
                </a:solidFill>
              </a:rPr>
              <a:t>diagnostic radiography </a:t>
            </a:r>
            <a:r>
              <a:rPr lang="en-GB" sz="1200" dirty="0" err="1" smtClean="0">
                <a:solidFill>
                  <a:schemeClr val="bg1"/>
                </a:solidFill>
              </a:rPr>
              <a:t>AdPs</a:t>
            </a:r>
            <a:r>
              <a:rPr lang="en-GB" sz="1200" dirty="0" smtClean="0">
                <a:solidFill>
                  <a:schemeClr val="bg1"/>
                </a:solidFill>
              </a:rPr>
              <a:t> in the UK.</a:t>
            </a:r>
          </a:p>
          <a:p>
            <a:endParaRPr lang="en-GB"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bg1"/>
                </a:solidFill>
              </a:rPr>
              <a:t>Radiographers report across a whole range of diagnostic imaging examinations</a:t>
            </a:r>
          </a:p>
          <a:p>
            <a:r>
              <a:rPr lang="en-GB" dirty="0" smtClean="0">
                <a:solidFill>
                  <a:schemeClr val="bg1"/>
                </a:solidFill>
              </a:rPr>
              <a:t>Some departments indicate that they have reporting radiographers in training = workforce challenge, back fill, cost of training etc</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Where providers utilise reporting radiographers it is generally across multiple areas of practice</a:t>
            </a:r>
          </a:p>
          <a:p>
            <a:endParaRPr lang="en-GB" dirty="0" smtClean="0">
              <a:solidFill>
                <a:schemeClr val="bg1"/>
              </a:solidFill>
            </a:endParaRPr>
          </a:p>
          <a:p>
            <a:r>
              <a:rPr lang="en-GB" dirty="0" smtClean="0">
                <a:solidFill>
                  <a:schemeClr val="bg1"/>
                </a:solidFill>
              </a:rPr>
              <a:t>Some providers still do not utilise reporting radiographers</a:t>
            </a:r>
          </a:p>
          <a:p>
            <a:endParaRPr lang="en-GB"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breadth of practice for consultant radiographers continues to develop</a:t>
            </a:r>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bg1"/>
                </a:solidFill>
              </a:rPr>
              <a:t>Radiographers report across a whole range of diagnostic imaging examinations</a:t>
            </a:r>
          </a:p>
          <a:p>
            <a:r>
              <a:rPr lang="en-GB" dirty="0" smtClean="0">
                <a:solidFill>
                  <a:schemeClr val="bg1"/>
                </a:solidFill>
              </a:rPr>
              <a:t>Some departments indicate that they have reporting radiographers in training = workforce challenge, back fill, cost of training etc</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Where providers utilise reporting radiographers it is generally across multiple areas of practice</a:t>
            </a:r>
          </a:p>
          <a:p>
            <a:endParaRPr lang="en-GB" dirty="0" smtClean="0">
              <a:solidFill>
                <a:schemeClr val="bg1"/>
              </a:solidFill>
            </a:endParaRPr>
          </a:p>
          <a:p>
            <a:r>
              <a:rPr lang="en-GB" dirty="0" smtClean="0">
                <a:solidFill>
                  <a:schemeClr val="bg1"/>
                </a:solidFill>
              </a:rPr>
              <a:t>Some providers still do not utilise reporting radiographers</a:t>
            </a:r>
          </a:p>
          <a:p>
            <a:endParaRPr lang="en-GB"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19</a:t>
            </a:fld>
            <a:endParaRPr lang="en-GB" dirty="0"/>
          </a:p>
        </p:txBody>
      </p:sp>
    </p:spTree>
    <p:extLst>
      <p:ext uri="{BB962C8B-B14F-4D97-AF65-F5344CB8AC3E}">
        <p14:creationId xmlns="" xmlns:p14="http://schemas.microsoft.com/office/powerpoint/2010/main" val="81443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dirty="0" err="1" smtClean="0"/>
              <a:t>SoP</a:t>
            </a:r>
            <a:r>
              <a:rPr lang="en-GB" dirty="0" smtClean="0"/>
              <a:t> for diagnostic imaging is broad.</a:t>
            </a:r>
          </a:p>
          <a:p>
            <a:r>
              <a:rPr lang="en-GB" dirty="0" smtClean="0"/>
              <a:t>A list</a:t>
            </a:r>
            <a:r>
              <a:rPr lang="en-GB" baseline="0" dirty="0" smtClean="0"/>
              <a:t> of more than 20 modalities/imaging areas was available for providers to indicate their service provision . The vast majority provide all services with significant numbers highlighting other areas of practice not on the list. E.g. Catheter laboratory services, Extra corporeal shock wave therapy/lithotripsy</a:t>
            </a:r>
            <a:endParaRPr lang="en-GB" dirty="0" smtClean="0"/>
          </a:p>
          <a:p>
            <a:endParaRPr lang="en-GB" dirty="0" smtClean="0"/>
          </a:p>
          <a:p>
            <a:r>
              <a:rPr lang="en-GB" b="1" dirty="0" smtClean="0">
                <a:solidFill>
                  <a:schemeClr val="bg1"/>
                </a:solidFill>
              </a:rPr>
              <a:t>Scope of Practice</a:t>
            </a:r>
          </a:p>
          <a:p>
            <a:endParaRPr lang="en-GB" dirty="0" smtClean="0">
              <a:solidFill>
                <a:schemeClr val="bg1"/>
              </a:solidFill>
            </a:endParaRPr>
          </a:p>
          <a:p>
            <a:r>
              <a:rPr lang="en-GB" dirty="0" smtClean="0">
                <a:solidFill>
                  <a:schemeClr val="bg1"/>
                </a:solidFill>
              </a:rPr>
              <a:t>Working to the top of your license </a:t>
            </a:r>
          </a:p>
          <a:p>
            <a:endParaRPr lang="en-GB" dirty="0" smtClean="0">
              <a:solidFill>
                <a:schemeClr val="bg1"/>
              </a:solidFill>
            </a:endParaRPr>
          </a:p>
          <a:p>
            <a:r>
              <a:rPr lang="en-GB" dirty="0" smtClean="0">
                <a:solidFill>
                  <a:schemeClr val="bg1"/>
                </a:solidFill>
              </a:rPr>
              <a:t>Advancing scope of practice: underpinning education, training and clinical competence  </a:t>
            </a:r>
          </a:p>
          <a:p>
            <a:endParaRPr lang="en-GB" dirty="0" smtClean="0">
              <a:solidFill>
                <a:schemeClr val="bg1"/>
              </a:solidFill>
            </a:endParaRPr>
          </a:p>
          <a:p>
            <a:r>
              <a:rPr lang="en-GB" dirty="0" smtClean="0">
                <a:solidFill>
                  <a:schemeClr val="bg1"/>
                </a:solidFill>
              </a:rPr>
              <a:t>Innovating/ doing things differently</a:t>
            </a:r>
          </a:p>
          <a:p>
            <a:endParaRPr lang="en-GB" dirty="0" smtClean="0">
              <a:solidFill>
                <a:schemeClr val="bg1"/>
              </a:solidFill>
            </a:endParaRPr>
          </a:p>
          <a:p>
            <a:r>
              <a:rPr lang="en-GB" dirty="0" smtClean="0">
                <a:solidFill>
                  <a:schemeClr val="bg1"/>
                </a:solidFill>
              </a:rPr>
              <a:t>Reviewing pathways/skills mix: support workforce </a:t>
            </a:r>
          </a:p>
          <a:p>
            <a:endParaRPr lang="en-GB" dirty="0" smtClean="0">
              <a:solidFill>
                <a:schemeClr val="bg1"/>
              </a:solidFill>
            </a:endParaRPr>
          </a:p>
          <a:p>
            <a:r>
              <a:rPr lang="en-GB" dirty="0" smtClean="0">
                <a:solidFill>
                  <a:schemeClr val="bg1"/>
                </a:solidFill>
              </a:rPr>
              <a:t>Standards/Audit/Evaluation and Research</a:t>
            </a:r>
          </a:p>
          <a:p>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20</a:t>
            </a:fld>
            <a:endParaRPr lang="en-GB" dirty="0"/>
          </a:p>
        </p:txBody>
      </p:sp>
    </p:spTree>
    <p:extLst>
      <p:ext uri="{BB962C8B-B14F-4D97-AF65-F5344CB8AC3E}">
        <p14:creationId xmlns="" xmlns:p14="http://schemas.microsoft.com/office/powerpoint/2010/main" val="212872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Much greater use of ALL skills</a:t>
            </a:r>
          </a:p>
          <a:p>
            <a:endParaRPr lang="en-GB" dirty="0" smtClean="0"/>
          </a:p>
          <a:p>
            <a:r>
              <a:rPr lang="en-GB" dirty="0" smtClean="0"/>
              <a:t>Across</a:t>
            </a:r>
            <a:r>
              <a:rPr lang="en-GB" baseline="0" dirty="0" smtClean="0"/>
              <a:t> and between providers</a:t>
            </a:r>
          </a:p>
          <a:p>
            <a:endParaRPr lang="en-GB" baseline="0" dirty="0" smtClean="0"/>
          </a:p>
          <a:p>
            <a:r>
              <a:rPr lang="en-GB" baseline="0" dirty="0" smtClean="0"/>
              <a:t>Everyone working at their highest level, highest capability</a:t>
            </a:r>
          </a:p>
          <a:p>
            <a:endParaRPr lang="en-GB" baseline="0" dirty="0" smtClean="0"/>
          </a:p>
          <a:p>
            <a:r>
              <a:rPr lang="en-GB" baseline="0" dirty="0" smtClean="0"/>
              <a:t>Invest in the current workforce </a:t>
            </a:r>
          </a:p>
          <a:p>
            <a:endParaRPr lang="en-GB" baseline="0" dirty="0" smtClean="0"/>
          </a:p>
          <a:p>
            <a:r>
              <a:rPr lang="en-GB" baseline="0" dirty="0" smtClean="0"/>
              <a:t>PATIENT CENTRAL – across sectors</a:t>
            </a:r>
            <a:endParaRPr lang="en-GB" dirty="0"/>
          </a:p>
        </p:txBody>
      </p:sp>
    </p:spTree>
    <p:extLst>
      <p:ext uri="{BB962C8B-B14F-4D97-AF65-F5344CB8AC3E}">
        <p14:creationId xmlns="" xmlns:p14="http://schemas.microsoft.com/office/powerpoint/2010/main" val="55089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“Close the gap between best and worst whilst raising</a:t>
            </a:r>
            <a:r>
              <a:rPr lang="en-GB" sz="1600" baseline="0" dirty="0" smtClean="0"/>
              <a:t> the bar higher for everyone” </a:t>
            </a:r>
          </a:p>
          <a:p>
            <a:r>
              <a:rPr lang="en-GB" sz="1600" baseline="0" dirty="0" smtClean="0"/>
              <a:t>Context is important, CI fits is essential understanding and we should never assume that those we engage with understand our roles or how we impact on patient care. You should try and explain how a professional officer for the SCoR works!  </a:t>
            </a:r>
            <a:endParaRPr lang="en-GB" sz="16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5B0B37E6-AD9D-4B78-98BA-0672F4B7F79F}" type="slidenum">
              <a:rPr lang="en-GB" smtClean="0"/>
              <a:pPr>
                <a:defRPr/>
              </a:pPr>
              <a:t>2</a:t>
            </a:fld>
            <a:endParaRPr lang="en-GB" dirty="0"/>
          </a:p>
        </p:txBody>
      </p:sp>
    </p:spTree>
    <p:extLst>
      <p:ext uri="{BB962C8B-B14F-4D97-AF65-F5344CB8AC3E}">
        <p14:creationId xmlns="" xmlns:p14="http://schemas.microsoft.com/office/powerpoint/2010/main" val="67301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External drivers, not under our control! Influence and professional</a:t>
            </a:r>
            <a:r>
              <a:rPr lang="en-GB" baseline="0" dirty="0" smtClean="0"/>
              <a:t> policy/guidance to try and retain and improve standards. Research activity to drive best practice and improve outcomes, in a politically driven environment.  Our position as a trades union and </a:t>
            </a:r>
            <a:r>
              <a:rPr lang="en-GB" baseline="0" dirty="0" err="1" smtClean="0"/>
              <a:t>aprofessional</a:t>
            </a:r>
            <a:r>
              <a:rPr lang="en-GB" baseline="0" dirty="0" smtClean="0"/>
              <a:t> body makes for </a:t>
            </a:r>
            <a:r>
              <a:rPr lang="en-GB" baseline="0" dirty="0" err="1" smtClean="0"/>
              <a:t>osme</a:t>
            </a:r>
            <a:r>
              <a:rPr lang="en-GB" baseline="0" dirty="0" smtClean="0"/>
              <a:t> interesting synergies and occasional tensions  </a:t>
            </a:r>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3</a:t>
            </a:fld>
            <a:endParaRPr lang="en-GB" dirty="0"/>
          </a:p>
        </p:txBody>
      </p:sp>
    </p:spTree>
    <p:extLst>
      <p:ext uri="{BB962C8B-B14F-4D97-AF65-F5344CB8AC3E}">
        <p14:creationId xmlns="" xmlns:p14="http://schemas.microsoft.com/office/powerpoint/2010/main" val="84419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GB" sz="1200" b="1" i="0" kern="1200" dirty="0" smtClean="0">
                <a:solidFill>
                  <a:schemeClr val="tx1"/>
                </a:solidFill>
                <a:latin typeface="+mn-lt"/>
                <a:ea typeface="+mn-ea"/>
                <a:cs typeface="+mn-cs"/>
              </a:rPr>
              <a:t>NHS England’s Chief Allied Health Professions Officer previews the launch of the next stage of AHPs shaping the future of health care:</a:t>
            </a:r>
          </a:p>
          <a:p>
            <a:pPr fontAlgn="base"/>
            <a:r>
              <a:rPr lang="en-GB" sz="1200" b="0" i="0" kern="1200" dirty="0" smtClean="0">
                <a:solidFill>
                  <a:schemeClr val="tx1"/>
                </a:solidFill>
                <a:latin typeface="+mn-lt"/>
                <a:ea typeface="+mn-ea"/>
                <a:cs typeface="+mn-cs"/>
              </a:rPr>
              <a:t>In the last nine months many members of the 12 Allied Health Professions have undertaken a fascinating and hugely productive journey in helping to develop future policy.</a:t>
            </a:r>
          </a:p>
          <a:p>
            <a:pPr fontAlgn="base"/>
            <a:r>
              <a:rPr lang="en-GB" sz="1200" b="0" i="0" kern="1200" dirty="0" smtClean="0">
                <a:solidFill>
                  <a:schemeClr val="tx1"/>
                </a:solidFill>
                <a:latin typeface="+mn-lt"/>
                <a:ea typeface="+mn-ea"/>
                <a:cs typeface="+mn-cs"/>
              </a:rPr>
              <a:t>I believe this journey to be unique to Western Europe and has involved other health and care professionals and the public.</a:t>
            </a:r>
          </a:p>
          <a:p>
            <a:pPr fontAlgn="base"/>
            <a:r>
              <a:rPr lang="en-GB" sz="1200" b="0" i="0" kern="1200" dirty="0" smtClean="0">
                <a:solidFill>
                  <a:schemeClr val="tx1"/>
                </a:solidFill>
                <a:latin typeface="+mn-lt"/>
                <a:ea typeface="+mn-ea"/>
                <a:cs typeface="+mn-cs"/>
              </a:rPr>
              <a:t>They have come together to help shape strategy and policy via </a:t>
            </a:r>
            <a:r>
              <a:rPr lang="en-GB" sz="1200" b="0" i="0" kern="1200" dirty="0" err="1" smtClean="0">
                <a:solidFill>
                  <a:schemeClr val="tx1"/>
                </a:solidFill>
                <a:latin typeface="+mn-lt"/>
                <a:ea typeface="+mn-ea"/>
                <a:cs typeface="+mn-cs"/>
              </a:rPr>
              <a:t>crowdsourcing</a:t>
            </a:r>
            <a:r>
              <a:rPr lang="en-GB" sz="1200" b="0" i="0" kern="1200" dirty="0" smtClean="0">
                <a:solidFill>
                  <a:schemeClr val="tx1"/>
                </a:solidFill>
                <a:latin typeface="+mn-lt"/>
                <a:ea typeface="+mn-ea"/>
                <a:cs typeface="+mn-cs"/>
              </a:rPr>
              <a:t> as a method to air their views.</a:t>
            </a:r>
          </a:p>
          <a:p>
            <a:pPr fontAlgn="base"/>
            <a:r>
              <a:rPr lang="en-GB" sz="1200" b="0" i="0" kern="1200" dirty="0" smtClean="0">
                <a:solidFill>
                  <a:schemeClr val="tx1"/>
                </a:solidFill>
                <a:latin typeface="+mn-lt"/>
                <a:ea typeface="+mn-ea"/>
                <a:cs typeface="+mn-cs"/>
              </a:rPr>
              <a:t>The benefit being that unlike a physical workshop, </a:t>
            </a:r>
            <a:r>
              <a:rPr lang="en-GB" sz="1200" b="0" i="0" kern="1200" dirty="0" err="1" smtClean="0">
                <a:solidFill>
                  <a:schemeClr val="tx1"/>
                </a:solidFill>
                <a:latin typeface="+mn-lt"/>
                <a:ea typeface="+mn-ea"/>
                <a:cs typeface="+mn-cs"/>
              </a:rPr>
              <a:t>crowdsourcing</a:t>
            </a:r>
            <a:r>
              <a:rPr lang="en-GB" sz="1200" b="0" i="0" kern="1200" dirty="0" smtClean="0">
                <a:solidFill>
                  <a:schemeClr val="tx1"/>
                </a:solidFill>
                <a:latin typeface="+mn-lt"/>
                <a:ea typeface="+mn-ea"/>
                <a:cs typeface="+mn-cs"/>
              </a:rPr>
              <a:t> provides a virtual room, in which any number of people can join, through any web-connected device, over a period of days or weeks to ensure a diverse audience have the chance to have their voice heard.</a:t>
            </a:r>
          </a:p>
          <a:p>
            <a:pPr fontAlgn="base"/>
            <a:r>
              <a:rPr lang="en-GB" sz="1200" b="0" i="0" kern="1200" dirty="0" smtClean="0">
                <a:solidFill>
                  <a:schemeClr val="tx1"/>
                </a:solidFill>
                <a:latin typeface="+mn-lt"/>
                <a:ea typeface="+mn-ea"/>
                <a:cs typeface="+mn-cs"/>
              </a:rPr>
              <a:t>By asking specific questions and then utilising analytics to generate the insights arising from responses, this methodology has been utilised to draft a mandate for change for AHPs that is co-created and therefore co-owned.</a:t>
            </a:r>
          </a:p>
          <a:p>
            <a:pPr fontAlgn="base"/>
            <a:r>
              <a:rPr lang="en-GB" sz="1200" b="0" i="0" kern="1200" dirty="0" smtClean="0">
                <a:solidFill>
                  <a:schemeClr val="tx1"/>
                </a:solidFill>
                <a:latin typeface="+mn-lt"/>
                <a:ea typeface="+mn-ea"/>
                <a:cs typeface="+mn-cs"/>
              </a:rPr>
              <a:t>It began back in April last year and entered a second phase as the “Mandate for Change” following my conference in June.</a:t>
            </a:r>
          </a:p>
          <a:p>
            <a:pPr fontAlgn="base"/>
            <a:r>
              <a:rPr lang="en-GB" sz="1200" b="0" i="0" kern="1200" dirty="0" smtClean="0">
                <a:solidFill>
                  <a:schemeClr val="tx1"/>
                </a:solidFill>
                <a:latin typeface="+mn-lt"/>
                <a:ea typeface="+mn-ea"/>
                <a:cs typeface="+mn-cs"/>
              </a:rPr>
              <a:t>That led to no fewer than 16,000 individual contributions from 2,000 people out of 3,500 who signed up to take part in the debate, putting forward ideas and opinions, and voting on the best of them.</a:t>
            </a:r>
          </a:p>
          <a:p>
            <a:pPr fontAlgn="base"/>
            <a:r>
              <a:rPr lang="en-GB" sz="1200" b="0" i="0" kern="1200" dirty="0" smtClean="0">
                <a:solidFill>
                  <a:schemeClr val="tx1"/>
                </a:solidFill>
                <a:latin typeface="+mn-lt"/>
                <a:ea typeface="+mn-ea"/>
                <a:cs typeface="+mn-cs"/>
              </a:rPr>
              <a:t>The product resulting from this collective work is ‘AHPs into Action’ which will be launched on 17 January 2017.</a:t>
            </a:r>
          </a:p>
          <a:p>
            <a:pPr fontAlgn="base"/>
            <a:r>
              <a:rPr lang="en-GB" sz="1200" b="0" i="0" kern="1200" dirty="0" smtClean="0">
                <a:solidFill>
                  <a:schemeClr val="tx1"/>
                </a:solidFill>
                <a:latin typeface="+mn-lt"/>
                <a:ea typeface="+mn-ea"/>
                <a:cs typeface="+mn-cs"/>
              </a:rPr>
              <a:t>It defines how AHPs can support local </a:t>
            </a:r>
            <a:r>
              <a:rPr lang="en-GB" sz="1200" b="0" i="0" u="none" strike="noStrike" kern="1200" dirty="0" smtClean="0">
                <a:solidFill>
                  <a:schemeClr val="tx1"/>
                </a:solidFill>
                <a:latin typeface="+mn-lt"/>
                <a:ea typeface="+mn-ea"/>
                <a:cs typeface="+mn-cs"/>
                <a:hlinkClick r:id="rId3"/>
              </a:rPr>
              <a:t>Sustainability and Transformation Plans (STPs)</a:t>
            </a:r>
            <a:r>
              <a:rPr lang="en-GB" sz="1200" b="0" i="0" kern="1200" dirty="0" smtClean="0">
                <a:solidFill>
                  <a:schemeClr val="tx1"/>
                </a:solidFill>
                <a:latin typeface="+mn-lt"/>
                <a:ea typeface="+mn-ea"/>
                <a:cs typeface="+mn-cs"/>
              </a:rPr>
              <a:t> and implement actions to respond to the three priorities set out in the </a:t>
            </a:r>
            <a:r>
              <a:rPr lang="en-GB" sz="1200" b="0" i="0" u="none" strike="noStrike" kern="1200" dirty="0" smtClean="0">
                <a:solidFill>
                  <a:schemeClr val="tx1"/>
                </a:solidFill>
                <a:latin typeface="+mn-lt"/>
                <a:ea typeface="+mn-ea"/>
                <a:cs typeface="+mn-cs"/>
                <a:hlinkClick r:id="rId4"/>
              </a:rPr>
              <a:t>Five Year Forward View</a:t>
            </a:r>
            <a:r>
              <a:rPr lang="en-GB" sz="1200" b="0" i="0" kern="1200" dirty="0" smtClean="0">
                <a:solidFill>
                  <a:schemeClr val="tx1"/>
                </a:solidFill>
                <a:latin typeface="+mn-lt"/>
                <a:ea typeface="+mn-ea"/>
                <a:cs typeface="+mn-cs"/>
              </a:rPr>
              <a:t>: driving improvements in health and wellbeing; restoring and maintaining financial balance and delivering core quality standards.</a:t>
            </a:r>
          </a:p>
          <a:p>
            <a:pPr fontAlgn="base"/>
            <a:r>
              <a:rPr lang="en-GB" sz="1200" b="0" i="0" kern="1200" dirty="0" smtClean="0">
                <a:solidFill>
                  <a:schemeClr val="tx1"/>
                </a:solidFill>
                <a:latin typeface="+mn-lt"/>
                <a:ea typeface="+mn-ea"/>
                <a:cs typeface="+mn-cs"/>
              </a:rPr>
              <a:t>AHPs are the third largest workforce in the health and care system and ‘AHPs into Action’ seeks to define how England would be different if AHPs were genuinely used effectively.</a:t>
            </a:r>
          </a:p>
          <a:p>
            <a:pPr fontAlgn="base"/>
            <a:r>
              <a:rPr lang="en-GB" sz="1200" b="0" i="0" kern="1200" dirty="0" smtClean="0">
                <a:solidFill>
                  <a:schemeClr val="tx1"/>
                </a:solidFill>
                <a:latin typeface="+mn-lt"/>
                <a:ea typeface="+mn-ea"/>
                <a:cs typeface="+mn-cs"/>
              </a:rPr>
              <a:t>As this work was developed to actively include feedback from public and clinician participation we wish to continue this at, and beyond, the launch. We will be reopening the digital platform at the launch to seek thoughts on what individuals will take ‘</a:t>
            </a:r>
            <a:r>
              <a:rPr lang="en-GB" sz="1200" b="0" i="0" kern="1200" dirty="0" err="1" smtClean="0">
                <a:solidFill>
                  <a:schemeClr val="tx1"/>
                </a:solidFill>
                <a:latin typeface="+mn-lt"/>
                <a:ea typeface="+mn-ea"/>
                <a:cs typeface="+mn-cs"/>
              </a:rPr>
              <a:t>intoAction</a:t>
            </a:r>
            <a:r>
              <a:rPr lang="en-GB" sz="1200" b="0" i="0" kern="1200" dirty="0" smtClean="0">
                <a:solidFill>
                  <a:schemeClr val="tx1"/>
                </a:solidFill>
                <a:latin typeface="+mn-lt"/>
                <a:ea typeface="+mn-ea"/>
                <a:cs typeface="+mn-cs"/>
              </a:rPr>
              <a:t>’ themselves.</a:t>
            </a:r>
          </a:p>
          <a:p>
            <a:pPr fontAlgn="base"/>
            <a:r>
              <a:rPr lang="en-GB" sz="1200" b="0" i="0" kern="1200" dirty="0" smtClean="0">
                <a:solidFill>
                  <a:schemeClr val="tx1"/>
                </a:solidFill>
                <a:latin typeface="+mn-lt"/>
                <a:ea typeface="+mn-ea"/>
                <a:cs typeface="+mn-cs"/>
              </a:rPr>
              <a:t>We will also be </a:t>
            </a:r>
            <a:r>
              <a:rPr lang="en-GB" sz="1200" b="0" i="0" kern="1200" dirty="0" err="1" smtClean="0">
                <a:solidFill>
                  <a:schemeClr val="tx1"/>
                </a:solidFill>
                <a:latin typeface="+mn-lt"/>
                <a:ea typeface="+mn-ea"/>
                <a:cs typeface="+mn-cs"/>
              </a:rPr>
              <a:t>periscoping</a:t>
            </a:r>
            <a:r>
              <a:rPr lang="en-GB" sz="1200" b="0" i="0" kern="1200" dirty="0" smtClean="0">
                <a:solidFill>
                  <a:schemeClr val="tx1"/>
                </a:solidFill>
                <a:latin typeface="+mn-lt"/>
                <a:ea typeface="+mn-ea"/>
                <a:cs typeface="+mn-cs"/>
              </a:rPr>
              <a:t> live the launch event to be held from 2.45pm to 5pm at Church House in Westminster next Tuesday and </a:t>
            </a:r>
            <a:r>
              <a:rPr lang="en-GB" sz="1200" b="0" i="0" u="none" strike="noStrike" kern="1200" dirty="0" smtClean="0">
                <a:solidFill>
                  <a:schemeClr val="tx1"/>
                </a:solidFill>
                <a:latin typeface="+mn-lt"/>
                <a:ea typeface="+mn-ea"/>
                <a:cs typeface="+mn-cs"/>
                <a:hlinkClick r:id="rId5"/>
              </a:rPr>
              <a:t>@</a:t>
            </a:r>
            <a:r>
              <a:rPr lang="en-GB" sz="1200" b="0" i="0" u="none" strike="noStrike" kern="1200" dirty="0" err="1" smtClean="0">
                <a:solidFill>
                  <a:schemeClr val="tx1"/>
                </a:solidFill>
                <a:latin typeface="+mn-lt"/>
                <a:ea typeface="+mn-ea"/>
                <a:cs typeface="+mn-cs"/>
                <a:hlinkClick r:id="rId5"/>
              </a:rPr>
              <a:t>WeAHPs</a:t>
            </a:r>
            <a:r>
              <a:rPr lang="en-GB" sz="1200" b="0" i="0" kern="1200" dirty="0" smtClean="0">
                <a:solidFill>
                  <a:schemeClr val="tx1"/>
                </a:solidFill>
                <a:latin typeface="+mn-lt"/>
                <a:ea typeface="+mn-ea"/>
                <a:cs typeface="+mn-cs"/>
              </a:rPr>
              <a:t> will shortly be blogging details of how you can see this and participate in other social media activity under at: </a:t>
            </a:r>
            <a:r>
              <a:rPr lang="en-GB" sz="1200" b="0" i="0" u="none" strike="noStrike" kern="1200" dirty="0" smtClean="0">
                <a:solidFill>
                  <a:schemeClr val="tx1"/>
                </a:solidFill>
                <a:latin typeface="+mn-lt"/>
                <a:ea typeface="+mn-ea"/>
                <a:cs typeface="+mn-cs"/>
                <a:hlinkClick r:id="rId6"/>
              </a:rPr>
              <a:t>#</a:t>
            </a:r>
            <a:r>
              <a:rPr lang="en-GB" sz="1200" b="0" i="0" u="none" strike="noStrike" kern="1200" dirty="0" err="1" smtClean="0">
                <a:solidFill>
                  <a:schemeClr val="tx1"/>
                </a:solidFill>
                <a:latin typeface="+mn-lt"/>
                <a:ea typeface="+mn-ea"/>
                <a:cs typeface="+mn-cs"/>
                <a:hlinkClick r:id="rId6"/>
              </a:rPr>
              <a:t>AHPsintoAction</a:t>
            </a:r>
            <a:r>
              <a:rPr lang="en-GB" sz="1200" b="0" i="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231F3314-BCD4-4B4E-B5C8-DACA423D996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“Close the gap between best and worst whilst raising</a:t>
            </a:r>
            <a:r>
              <a:rPr lang="en-GB" sz="1600" baseline="0" dirty="0" smtClean="0"/>
              <a:t> the bar higher for everyone”</a:t>
            </a:r>
            <a:endParaRPr lang="en-GB" sz="16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5B0B37E6-AD9D-4B78-98BA-0672F4B7F79F}" type="slidenum">
              <a:rPr lang="en-GB" smtClean="0"/>
              <a:pPr>
                <a:defRPr/>
              </a:pPr>
              <a:t>5</a:t>
            </a:fld>
            <a:endParaRPr lang="en-GB" dirty="0"/>
          </a:p>
        </p:txBody>
      </p:sp>
    </p:spTree>
    <p:extLst>
      <p:ext uri="{BB962C8B-B14F-4D97-AF65-F5344CB8AC3E}">
        <p14:creationId xmlns="" xmlns:p14="http://schemas.microsoft.com/office/powerpoint/2010/main" val="5762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“Close the gap between best and worst whilst raising</a:t>
            </a:r>
            <a:r>
              <a:rPr lang="en-GB" sz="1600" baseline="0" dirty="0" smtClean="0"/>
              <a:t> the bar higher for everyone”</a:t>
            </a:r>
            <a:endParaRPr lang="en-GB" sz="16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5B0B37E6-AD9D-4B78-98BA-0672F4B7F79F}" type="slidenum">
              <a:rPr lang="en-GB" smtClean="0"/>
              <a:pPr>
                <a:defRPr/>
              </a:pPr>
              <a:t>6</a:t>
            </a:fld>
            <a:endParaRPr lang="en-GB" dirty="0"/>
          </a:p>
        </p:txBody>
      </p:sp>
    </p:spTree>
    <p:extLst>
      <p:ext uri="{BB962C8B-B14F-4D97-AF65-F5344CB8AC3E}">
        <p14:creationId xmlns="" xmlns:p14="http://schemas.microsoft.com/office/powerpoint/2010/main" val="297474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2000 Allied</a:t>
            </a:r>
            <a:r>
              <a:rPr lang="en-GB" baseline="0" dirty="0" smtClean="0"/>
              <a:t> Health Professions strategy meeting the challenge described a new level of practice “consultant therapist”</a:t>
            </a:r>
          </a:p>
          <a:p>
            <a:r>
              <a:rPr lang="en-GB" baseline="0" dirty="0" smtClean="0"/>
              <a:t>Early 2000s the CoR defined the 4 tier career progression model with support workforce and advanced and consultant practitioner roles </a:t>
            </a:r>
          </a:p>
          <a:p>
            <a:r>
              <a:rPr lang="en-GB" baseline="0" dirty="0" smtClean="0"/>
              <a:t>In 2003 DH funded work reported on the successful implementation of the 4 tiers across clinical imaging including breast screening and radiotherapy</a:t>
            </a:r>
          </a:p>
          <a:p>
            <a:endParaRPr lang="en-GB" baseline="0" dirty="0" smtClean="0"/>
          </a:p>
          <a:p>
            <a:r>
              <a:rPr lang="en-GB" baseline="0" dirty="0" smtClean="0"/>
              <a:t>Address the shortages through </a:t>
            </a:r>
            <a:r>
              <a:rPr lang="en-GB" baseline="0" dirty="0" err="1" smtClean="0"/>
              <a:t>upskilling</a:t>
            </a:r>
            <a:r>
              <a:rPr lang="en-GB" baseline="0" dirty="0" smtClean="0"/>
              <a:t>, increasing knowledge enabling better use of skills – professionals working to the top of their ability</a:t>
            </a:r>
          </a:p>
          <a:p>
            <a:endParaRPr lang="en-GB" baseline="0" dirty="0" smtClean="0"/>
          </a:p>
          <a:p>
            <a:r>
              <a:rPr lang="en-GB" baseline="0" dirty="0" smtClean="0"/>
              <a:t>Retention of the workforce and development of roles focused around patient pathways and innovation</a:t>
            </a:r>
          </a:p>
          <a:p>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7</a:t>
            </a:fld>
            <a:endParaRPr lang="en-GB" dirty="0"/>
          </a:p>
        </p:txBody>
      </p:sp>
    </p:spTree>
    <p:extLst>
      <p:ext uri="{BB962C8B-B14F-4D97-AF65-F5344CB8AC3E}">
        <p14:creationId xmlns="" xmlns:p14="http://schemas.microsoft.com/office/powerpoint/2010/main" val="227480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new term encompassing advanced and consultant</a:t>
            </a:r>
            <a:r>
              <a:rPr lang="en-GB" baseline="0" dirty="0" smtClean="0"/>
              <a:t> practice in the non medical workforce  </a:t>
            </a:r>
            <a:endParaRPr lang="en-GB" dirty="0"/>
          </a:p>
        </p:txBody>
      </p:sp>
      <p:sp>
        <p:nvSpPr>
          <p:cNvPr id="4" name="Slide Number Placeholder 3"/>
          <p:cNvSpPr>
            <a:spLocks noGrp="1"/>
          </p:cNvSpPr>
          <p:nvPr>
            <p:ph type="sldNum" sz="quarter" idx="10"/>
          </p:nvPr>
        </p:nvSpPr>
        <p:spPr/>
        <p:txBody>
          <a:bodyPr/>
          <a:lstStyle/>
          <a:p>
            <a:fld id="{98BC3733-83FA-4E01-880C-935ECCB65F2C}" type="slidenum">
              <a:rPr lang="en-GB" smtClean="0"/>
              <a:pPr/>
              <a:t>8</a:t>
            </a:fld>
            <a:endParaRPr lang="en-GB" dirty="0"/>
          </a:p>
        </p:txBody>
      </p:sp>
    </p:spTree>
    <p:extLst>
      <p:ext uri="{BB962C8B-B14F-4D97-AF65-F5344CB8AC3E}">
        <p14:creationId xmlns="" xmlns:p14="http://schemas.microsoft.com/office/powerpoint/2010/main" val="100688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Four</a:t>
            </a:r>
            <a:r>
              <a:rPr lang="en-GB" baseline="0" dirty="0" smtClean="0"/>
              <a:t> core domains</a:t>
            </a:r>
          </a:p>
          <a:p>
            <a:endParaRPr lang="en-GB" baseline="0" dirty="0" smtClean="0"/>
          </a:p>
          <a:p>
            <a:r>
              <a:rPr lang="en-GB" baseline="0" dirty="0" smtClean="0"/>
              <a:t>Diagrammatic representation very clear in the Framework for Advanced Nursing, Midwifery and AHP practice in Wales </a:t>
            </a:r>
          </a:p>
          <a:p>
            <a:endParaRPr lang="en-GB" baseline="0" dirty="0" smtClean="0"/>
          </a:p>
          <a:p>
            <a:r>
              <a:rPr lang="en-GB" baseline="0" dirty="0" smtClean="0"/>
              <a:t>Masters level education  </a:t>
            </a:r>
          </a:p>
          <a:p>
            <a:endParaRPr lang="en-GB" baseline="0" dirty="0" smtClean="0"/>
          </a:p>
          <a:p>
            <a:r>
              <a:rPr lang="en-GB" baseline="0" dirty="0" smtClean="0"/>
              <a:t>Whilst all roles have clinical expertise as the </a:t>
            </a:r>
            <a:r>
              <a:rPr lang="en-GB" baseline="0" dirty="0" err="1" smtClean="0"/>
              <a:t>prioirty</a:t>
            </a:r>
            <a:r>
              <a:rPr lang="en-GB" baseline="0" dirty="0" smtClean="0"/>
              <a:t> there can be roles with large management / leadership elements and less focus on education and research, and other advanced practice roles with a greater focus alongside clinical expertise  on research and education.  The expectation is that there will be components of all the domains included within advanced practice roles.</a:t>
            </a:r>
          </a:p>
          <a:p>
            <a:endParaRPr lang="en-GB" baseline="0" dirty="0" smtClean="0"/>
          </a:p>
          <a:p>
            <a:r>
              <a:rPr lang="en-GB" baseline="0" dirty="0" smtClean="0"/>
              <a:t>For consultant roles the expectation is that all roles with have 50% component of clinical but will all the domains essential. </a:t>
            </a:r>
          </a:p>
        </p:txBody>
      </p:sp>
    </p:spTree>
    <p:extLst>
      <p:ext uri="{BB962C8B-B14F-4D97-AF65-F5344CB8AC3E}">
        <p14:creationId xmlns="" xmlns:p14="http://schemas.microsoft.com/office/powerpoint/2010/main" val="296453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a:solidFill>
              <a:schemeClr val="accent1"/>
            </a:solidFill>
          </a:ln>
          <a:effectLst>
            <a:softEdge rad="101600"/>
          </a:effectLst>
        </p:spPr>
        <p:txBody>
          <a:bodyPr anchor="b"/>
          <a:lstStyle>
            <a:lvl1pPr algn="ctr">
              <a:defRPr sz="6000" b="0" i="0">
                <a:latin typeface="+mn-lt"/>
                <a:ea typeface="Futura Book" charset="0"/>
                <a:cs typeface="Futura Book" charset="0"/>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mn-lt"/>
                <a:ea typeface="Futura Book" charset="0"/>
                <a:cs typeface="Futura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9771DDB9-668B-4943-A17F-993E061DC65B}"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57008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71DDB9-668B-4943-A17F-993E061DC65B}"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752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71DDB9-668B-4943-A17F-993E061DC65B}"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97898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n-lt"/>
                <a:ea typeface="Futura Medium" charset="0"/>
                <a:cs typeface="Futura Medium"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mn-lt"/>
                <a:ea typeface="Futura Book" charset="0"/>
                <a:cs typeface="Futura Book" charset="0"/>
              </a:defRPr>
            </a:lvl1pPr>
            <a:lvl2pPr>
              <a:defRPr b="0" i="0">
                <a:latin typeface="+mn-lt"/>
                <a:ea typeface="Futura Book" charset="0"/>
                <a:cs typeface="Futura Book" charset="0"/>
              </a:defRPr>
            </a:lvl2pPr>
            <a:lvl3pPr>
              <a:defRPr b="0" i="0">
                <a:latin typeface="+mn-lt"/>
                <a:ea typeface="Futura Book" charset="0"/>
                <a:cs typeface="Futura Book" charset="0"/>
              </a:defRPr>
            </a:lvl3pPr>
            <a:lvl4pPr>
              <a:defRPr b="0" i="0">
                <a:latin typeface="+mn-lt"/>
                <a:ea typeface="Futura Book" charset="0"/>
                <a:cs typeface="Futura Book" charset="0"/>
              </a:defRPr>
            </a:lvl4pPr>
            <a:lvl5pPr>
              <a:defRPr b="0" i="0">
                <a:latin typeface="+mn-lt"/>
                <a:ea typeface="Futura Book" charset="0"/>
                <a:cs typeface="Futura Book"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9771DDB9-668B-4943-A17F-993E061DC65B}"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543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71DDB9-668B-4943-A17F-993E061DC65B}"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4104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71DDB9-668B-4943-A17F-993E061DC65B}"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93856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71DDB9-668B-4943-A17F-993E061DC65B}"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20345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71DDB9-668B-4943-A17F-993E061DC65B}"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9754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1DDB9-668B-4943-A17F-993E061DC65B}"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72561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71DDB9-668B-4943-A17F-993E061DC65B}"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97418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71DDB9-668B-4943-A17F-993E061DC65B}"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xmlns="" val="145674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1DDB9-668B-4943-A17F-993E061DC65B}" type="datetimeFigureOut">
              <a:rPr lang="en-US" smtClean="0"/>
              <a:pPr/>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3D32E-6417-AC4B-9204-E93803DD0018}" type="slidenum">
              <a:rPr lang="en-US" smtClean="0"/>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xmlns=""/>
              </a:ext>
            </a:extLst>
          </a:blip>
          <a:stretch>
            <a:fillRect/>
          </a:stretch>
        </p:blipFill>
        <p:spPr>
          <a:xfrm>
            <a:off x="838204" y="5839328"/>
            <a:ext cx="577305" cy="872204"/>
          </a:xfrm>
          <a:prstGeom prst="rect">
            <a:avLst/>
          </a:prstGeom>
        </p:spPr>
      </p:pic>
      <p:pic>
        <p:nvPicPr>
          <p:cNvPr id="1026" name="Picture 2" descr="C:\Documents and Settings\Sam\Desktop\SoR logo outlines.png"/>
          <p:cNvPicPr>
            <a:picLocks noChangeAspect="1" noChangeArrowheads="1"/>
          </p:cNvPicPr>
          <p:nvPr userDrawn="1"/>
        </p:nvPicPr>
        <p:blipFill>
          <a:blip r:embed="rId14"/>
          <a:srcRect/>
          <a:stretch>
            <a:fillRect/>
          </a:stretch>
        </p:blipFill>
        <p:spPr bwMode="auto">
          <a:xfrm>
            <a:off x="9398244" y="365125"/>
            <a:ext cx="1955556" cy="1102222"/>
          </a:xfrm>
          <a:prstGeom prst="rect">
            <a:avLst/>
          </a:prstGeom>
          <a:noFill/>
        </p:spPr>
      </p:pic>
    </p:spTree>
    <p:extLst>
      <p:ext uri="{BB962C8B-B14F-4D97-AF65-F5344CB8AC3E}">
        <p14:creationId xmlns:p14="http://schemas.microsoft.com/office/powerpoint/2010/main" xmlns="" val="37395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hashtag/AHPsintoAc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hee.nhs.uk/our-work/developing-our-workforce/advanced-clinical-practice" TargetMode="Externa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806" y="1346662"/>
            <a:ext cx="10364391" cy="1154136"/>
          </a:xfrm>
        </p:spPr>
        <p:txBody>
          <a:bodyPr>
            <a:normAutofit/>
          </a:bodyPr>
          <a:lstStyle/>
          <a:p>
            <a:r>
              <a:rPr lang="en-GB" sz="4400" b="1" dirty="0" smtClean="0">
                <a:solidFill>
                  <a:schemeClr val="tx1"/>
                </a:solidFill>
              </a:rPr>
              <a:t>SCoR Scope </a:t>
            </a:r>
            <a:r>
              <a:rPr lang="en-GB" sz="4400" b="1" dirty="0">
                <a:solidFill>
                  <a:schemeClr val="tx1"/>
                </a:solidFill>
              </a:rPr>
              <a:t>of </a:t>
            </a:r>
            <a:r>
              <a:rPr lang="en-GB" sz="4400" b="1" dirty="0" smtClean="0">
                <a:solidFill>
                  <a:schemeClr val="tx1"/>
                </a:solidFill>
              </a:rPr>
              <a:t>Practice</a:t>
            </a:r>
            <a:endParaRPr lang="en-GB" sz="4400" b="1" dirty="0">
              <a:solidFill>
                <a:schemeClr val="tx1"/>
              </a:solidFill>
            </a:endParaRPr>
          </a:p>
        </p:txBody>
      </p:sp>
      <p:sp>
        <p:nvSpPr>
          <p:cNvPr id="3" name="Subtitle 2"/>
          <p:cNvSpPr>
            <a:spLocks noGrp="1"/>
          </p:cNvSpPr>
          <p:nvPr>
            <p:ph type="subTitle" idx="1"/>
          </p:nvPr>
        </p:nvSpPr>
        <p:spPr>
          <a:xfrm>
            <a:off x="1829098" y="2708193"/>
            <a:ext cx="8533805" cy="2276403"/>
          </a:xfrm>
        </p:spPr>
        <p:txBody>
          <a:bodyPr>
            <a:noAutofit/>
          </a:bodyPr>
          <a:lstStyle/>
          <a:p>
            <a:pPr eaLnBrk="1">
              <a:defRPr/>
            </a:pPr>
            <a:r>
              <a:rPr lang="en-GB" altLang="en-US" sz="2800" b="1" dirty="0" smtClean="0">
                <a:solidFill>
                  <a:schemeClr val="tx2"/>
                </a:solidFill>
              </a:rPr>
              <a:t>Sue Johnson</a:t>
            </a:r>
          </a:p>
          <a:p>
            <a:pPr eaLnBrk="1">
              <a:defRPr/>
            </a:pPr>
            <a:r>
              <a:rPr lang="en-GB" altLang="en-US" sz="2800" b="1" dirty="0" smtClean="0">
                <a:solidFill>
                  <a:schemeClr val="tx2"/>
                </a:solidFill>
              </a:rPr>
              <a:t>Professional officer (Clinical Imaging)</a:t>
            </a:r>
          </a:p>
          <a:p>
            <a:pPr eaLnBrk="1">
              <a:defRPr/>
            </a:pPr>
            <a:r>
              <a:rPr lang="en-GB" altLang="en-US" sz="2800" b="1" dirty="0" smtClean="0">
                <a:solidFill>
                  <a:schemeClr val="tx2"/>
                </a:solidFill>
              </a:rPr>
              <a:t>The Society and College of Radiographers</a:t>
            </a:r>
          </a:p>
          <a:p>
            <a:pPr eaLnBrk="1">
              <a:defRPr/>
            </a:pPr>
            <a:r>
              <a:rPr lang="en-GB" altLang="en-US" sz="2000" b="1" dirty="0">
                <a:solidFill>
                  <a:schemeClr val="bg1"/>
                </a:solidFill>
              </a:rPr>
              <a:t>	</a:t>
            </a:r>
          </a:p>
          <a:p>
            <a:pPr eaLnBrk="1">
              <a:defRPr/>
            </a:pPr>
            <a:r>
              <a:rPr lang="en-GB" altLang="en-US" sz="2000" b="1" dirty="0">
                <a:solidFill>
                  <a:schemeClr val="bg1"/>
                </a:solidFill>
              </a:rPr>
              <a:t>	</a:t>
            </a:r>
            <a:endParaRPr lang="en-GB" sz="2800" b="1" dirty="0"/>
          </a:p>
        </p:txBody>
      </p:sp>
      <p:sp>
        <p:nvSpPr>
          <p:cNvPr id="5" name="TextBox 4"/>
          <p:cNvSpPr txBox="1"/>
          <p:nvPr/>
        </p:nvSpPr>
        <p:spPr>
          <a:xfrm>
            <a:off x="7522753" y="5558366"/>
            <a:ext cx="3982943" cy="395365"/>
          </a:xfrm>
          <a:prstGeom prst="rect">
            <a:avLst/>
          </a:prstGeom>
          <a:noFill/>
        </p:spPr>
        <p:txBody>
          <a:bodyPr wrap="square" rtlCol="0">
            <a:spAutoFit/>
          </a:bodyPr>
          <a:lstStyle/>
          <a:p>
            <a:pPr algn="l"/>
            <a:r>
              <a:rPr lang="en-GB" sz="1969" dirty="0" smtClean="0"/>
              <a:t>@</a:t>
            </a:r>
            <a:r>
              <a:rPr lang="en-GB" sz="1969" dirty="0" err="1" smtClean="0"/>
              <a:t>SoRSueJohnson</a:t>
            </a:r>
            <a:endParaRPr lang="en-GB" sz="1969" dirty="0"/>
          </a:p>
        </p:txBody>
      </p:sp>
      <p:pic>
        <p:nvPicPr>
          <p:cNvPr id="6" name="Picture 5" descr="twitter logo.jpg"/>
          <p:cNvPicPr>
            <a:picLocks noChangeAspect="1"/>
          </p:cNvPicPr>
          <p:nvPr/>
        </p:nvPicPr>
        <p:blipFill>
          <a:blip r:embed="rId3" cstate="print"/>
          <a:stretch>
            <a:fillRect/>
          </a:stretch>
        </p:blipFill>
        <p:spPr>
          <a:xfrm>
            <a:off x="6625354" y="5558366"/>
            <a:ext cx="965431" cy="497197"/>
          </a:xfrm>
          <a:prstGeom prst="rect">
            <a:avLst/>
          </a:prstGeom>
        </p:spPr>
      </p:pic>
      <p:pic>
        <p:nvPicPr>
          <p:cNvPr id="9" name="Picture 8"/>
          <p:cNvPicPr>
            <a:picLocks noChangeAspect="1"/>
          </p:cNvPicPr>
          <p:nvPr/>
        </p:nvPicPr>
        <p:blipFill>
          <a:blip r:embed="rId4"/>
          <a:stretch>
            <a:fillRect/>
          </a:stretch>
        </p:blipFill>
        <p:spPr>
          <a:xfrm>
            <a:off x="396165" y="4615264"/>
            <a:ext cx="3321033" cy="1582564"/>
          </a:xfrm>
          <a:prstGeom prst="rect">
            <a:avLst/>
          </a:prstGeom>
        </p:spPr>
      </p:pic>
      <p:pic>
        <p:nvPicPr>
          <p:cNvPr id="1027" name="Picture 3" descr="C:\Users\suejohnson\AppData\Local\Microsoft\Windows\Temporary Internet Files\Content.IE5\X3R60OAH\email-280x250[1].jpg"/>
          <p:cNvPicPr>
            <a:picLocks noChangeAspect="1" noChangeArrowheads="1"/>
          </p:cNvPicPr>
          <p:nvPr/>
        </p:nvPicPr>
        <p:blipFill>
          <a:blip r:embed="rId5"/>
          <a:srcRect/>
          <a:stretch>
            <a:fillRect/>
          </a:stretch>
        </p:blipFill>
        <p:spPr bwMode="auto">
          <a:xfrm>
            <a:off x="6625354" y="4615264"/>
            <a:ext cx="897399" cy="801249"/>
          </a:xfrm>
          <a:prstGeom prst="rect">
            <a:avLst/>
          </a:prstGeom>
          <a:noFill/>
        </p:spPr>
      </p:pic>
      <p:sp>
        <p:nvSpPr>
          <p:cNvPr id="10" name="TextBox 9"/>
          <p:cNvSpPr txBox="1"/>
          <p:nvPr/>
        </p:nvSpPr>
        <p:spPr>
          <a:xfrm>
            <a:off x="7468128" y="4615264"/>
            <a:ext cx="1681655" cy="369332"/>
          </a:xfrm>
          <a:prstGeom prst="rect">
            <a:avLst/>
          </a:prstGeom>
          <a:noFill/>
        </p:spPr>
        <p:txBody>
          <a:bodyPr wrap="square" rtlCol="0">
            <a:spAutoFit/>
          </a:bodyPr>
          <a:lstStyle/>
          <a:p>
            <a:r>
              <a:rPr lang="en-GB" dirty="0" smtClean="0"/>
              <a:t>suej@sor.org</a:t>
            </a:r>
            <a:endParaRPr lang="en-GB" dirty="0"/>
          </a:p>
        </p:txBody>
      </p:sp>
    </p:spTree>
    <p:extLst>
      <p:ext uri="{BB962C8B-B14F-4D97-AF65-F5344CB8AC3E}">
        <p14:creationId xmlns="" xmlns:p14="http://schemas.microsoft.com/office/powerpoint/2010/main" val="388613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969" dirty="0">
                <a:solidFill>
                  <a:schemeClr val="bg1"/>
                </a:solidFill>
              </a:rPr>
              <a:t/>
            </a:r>
            <a:br>
              <a:rPr lang="en-GB" sz="1969" dirty="0">
                <a:solidFill>
                  <a:schemeClr val="bg1"/>
                </a:solidFill>
              </a:rPr>
            </a:br>
            <a:endParaRPr lang="en-GB" sz="1969" dirty="0">
              <a:solidFill>
                <a:schemeClr val="bg1"/>
              </a:solidFill>
              <a:latin typeface="+mn-lt"/>
            </a:endParaRPr>
          </a:p>
        </p:txBody>
      </p:sp>
      <p:sp>
        <p:nvSpPr>
          <p:cNvPr id="6" name="Content Placeholder 5"/>
          <p:cNvSpPr>
            <a:spLocks noGrp="1"/>
          </p:cNvSpPr>
          <p:nvPr>
            <p:ph sz="half" idx="1"/>
          </p:nvPr>
        </p:nvSpPr>
        <p:spPr/>
        <p:txBody>
          <a:bodyPr>
            <a:normAutofit fontScale="77500" lnSpcReduction="20000"/>
          </a:bodyPr>
          <a:lstStyle/>
          <a:p>
            <a:pPr>
              <a:buNone/>
            </a:pPr>
            <a:r>
              <a:rPr lang="en-GB" b="1" dirty="0" smtClean="0">
                <a:solidFill>
                  <a:schemeClr val="tx1"/>
                </a:solidFill>
              </a:rPr>
              <a:t>...an </a:t>
            </a:r>
            <a:r>
              <a:rPr lang="en-GB" b="1" dirty="0" smtClean="0">
                <a:solidFill>
                  <a:schemeClr val="tx1"/>
                </a:solidFill>
              </a:rPr>
              <a:t>essential part of radiographic </a:t>
            </a:r>
            <a:r>
              <a:rPr lang="en-GB" b="1" dirty="0" smtClean="0">
                <a:solidFill>
                  <a:schemeClr val="tx1"/>
                </a:solidFill>
              </a:rPr>
              <a:t>practice</a:t>
            </a:r>
          </a:p>
          <a:p>
            <a:pPr>
              <a:buNone/>
            </a:pPr>
            <a:r>
              <a:rPr lang="en-GB" b="1" dirty="0" smtClean="0">
                <a:solidFill>
                  <a:schemeClr val="tx1"/>
                </a:solidFill>
              </a:rPr>
              <a:t>...an essential part of the radiographic career progression framework</a:t>
            </a:r>
          </a:p>
          <a:p>
            <a:pPr>
              <a:buClr>
                <a:srgbClr val="EA8B00"/>
              </a:buClr>
              <a:buFont typeface="Wingdings" pitchFamily="2" charset="2"/>
              <a:buChar char="ü"/>
            </a:pPr>
            <a:r>
              <a:rPr lang="en-GB" b="1" dirty="0" smtClean="0">
                <a:solidFill>
                  <a:schemeClr val="tx1"/>
                </a:solidFill>
              </a:rPr>
              <a:t> </a:t>
            </a:r>
            <a:r>
              <a:rPr lang="en-GB" dirty="0" smtClean="0">
                <a:solidFill>
                  <a:schemeClr val="tx1"/>
                </a:solidFill>
                <a:cs typeface="Tahoma" pitchFamily="34" charset="0"/>
              </a:rPr>
              <a:t>All practitioners should be research aware;</a:t>
            </a:r>
          </a:p>
          <a:p>
            <a:pPr>
              <a:buClr>
                <a:srgbClr val="EA8B00"/>
              </a:buClr>
              <a:buFont typeface="Wingdings" pitchFamily="2" charset="2"/>
              <a:buChar char="ü"/>
            </a:pPr>
            <a:r>
              <a:rPr lang="en-GB" dirty="0" smtClean="0">
                <a:solidFill>
                  <a:schemeClr val="tx1"/>
                </a:solidFill>
                <a:cs typeface="Tahoma" pitchFamily="34" charset="0"/>
              </a:rPr>
              <a:t>Advanced practitioners should contribute to research and must use evidence in their practice;</a:t>
            </a:r>
          </a:p>
          <a:p>
            <a:pPr>
              <a:buClr>
                <a:srgbClr val="EA8B00"/>
              </a:buClr>
              <a:buFont typeface="Wingdings" pitchFamily="2" charset="2"/>
              <a:buChar char="ü"/>
            </a:pPr>
            <a:r>
              <a:rPr lang="en-GB" dirty="0" smtClean="0">
                <a:solidFill>
                  <a:schemeClr val="tx1"/>
                </a:solidFill>
                <a:cs typeface="Tahoma" pitchFamily="34" charset="0"/>
              </a:rPr>
              <a:t>Consultant practitioners should be advancing in practice and be leaders in their field, who are advising and supporting others. They will have a crucial function in ensuring research happens</a:t>
            </a:r>
            <a:endParaRPr lang="en-GB" b="1" dirty="0" smtClean="0">
              <a:solidFill>
                <a:schemeClr val="tx1"/>
              </a:solidFill>
            </a:endParaRPr>
          </a:p>
          <a:p>
            <a:pPr>
              <a:buNone/>
            </a:pPr>
            <a:endParaRPr lang="en-GB" dirty="0">
              <a:solidFill>
                <a:schemeClr val="tx1"/>
              </a:solidFill>
            </a:endParaRPr>
          </a:p>
        </p:txBody>
      </p:sp>
      <p:sp>
        <p:nvSpPr>
          <p:cNvPr id="7" name="Content Placeholder 6"/>
          <p:cNvSpPr>
            <a:spLocks noGrp="1"/>
          </p:cNvSpPr>
          <p:nvPr>
            <p:ph sz="half" idx="2"/>
          </p:nvPr>
        </p:nvSpPr>
        <p:spPr/>
        <p:txBody>
          <a:bodyPr>
            <a:normAutofit fontScale="77500" lnSpcReduction="20000"/>
          </a:bodyPr>
          <a:lstStyle/>
          <a:p>
            <a:pPr algn="just">
              <a:buNone/>
            </a:pPr>
            <a:r>
              <a:rPr lang="en-GB" dirty="0" smtClean="0"/>
              <a:t>The overarching Society and College of Radiographers’ vision for research is to improve patient care and outcomes by continuing to:</a:t>
            </a:r>
          </a:p>
          <a:p>
            <a:pPr algn="ctr"/>
            <a:r>
              <a:rPr lang="en-GB" dirty="0" smtClean="0">
                <a:solidFill>
                  <a:srgbClr val="C00000"/>
                </a:solidFill>
              </a:rPr>
              <a:t>develop,</a:t>
            </a:r>
          </a:p>
          <a:p>
            <a:pPr algn="ctr"/>
            <a:r>
              <a:rPr lang="en-GB" dirty="0" smtClean="0">
                <a:solidFill>
                  <a:srgbClr val="C00000"/>
                </a:solidFill>
              </a:rPr>
              <a:t>grow and </a:t>
            </a:r>
          </a:p>
          <a:p>
            <a:pPr algn="ctr"/>
            <a:r>
              <a:rPr lang="en-GB" dirty="0" smtClean="0">
                <a:solidFill>
                  <a:srgbClr val="C00000"/>
                </a:solidFill>
              </a:rPr>
              <a:t>implement </a:t>
            </a:r>
          </a:p>
          <a:p>
            <a:pPr algn="just">
              <a:buNone/>
            </a:pPr>
            <a:r>
              <a:rPr lang="en-GB" dirty="0" smtClean="0"/>
              <a:t>a </a:t>
            </a:r>
            <a:r>
              <a:rPr lang="en-GB" dirty="0" smtClean="0">
                <a:solidFill>
                  <a:srgbClr val="C00000"/>
                </a:solidFill>
              </a:rPr>
              <a:t>high quality evidence base </a:t>
            </a:r>
            <a:r>
              <a:rPr lang="en-GB" dirty="0" smtClean="0"/>
              <a:t>that addresses key </a:t>
            </a:r>
            <a:r>
              <a:rPr lang="en-GB" dirty="0" smtClean="0">
                <a:solidFill>
                  <a:srgbClr val="C00000"/>
                </a:solidFill>
              </a:rPr>
              <a:t>patient-focussed research</a:t>
            </a:r>
            <a:endParaRPr lang="en-GB" dirty="0"/>
          </a:p>
        </p:txBody>
      </p:sp>
      <p:pic>
        <p:nvPicPr>
          <p:cNvPr id="5" name="Picture 5" descr="C:\Users\RachelHarris\AppData\Local\Microsoft\Windows\Temporary Internet Files\Content.IE5\JTOL9FV2\MP900442372[1].jpg"/>
          <p:cNvPicPr>
            <a:picLocks noChangeAspect="1" noChangeArrowheads="1"/>
          </p:cNvPicPr>
          <p:nvPr/>
        </p:nvPicPr>
        <p:blipFill>
          <a:blip r:embed="rId2" cstate="print"/>
          <a:srcRect/>
          <a:stretch>
            <a:fillRect/>
          </a:stretch>
        </p:blipFill>
        <p:spPr bwMode="auto">
          <a:xfrm>
            <a:off x="8265306" y="5642264"/>
            <a:ext cx="2646733" cy="956898"/>
          </a:xfrm>
          <a:prstGeom prst="rect">
            <a:avLst/>
          </a:prstGeom>
          <a:noFill/>
          <a:ln w="9525">
            <a:noFill/>
            <a:miter lim="800000"/>
            <a:headEnd/>
            <a:tailEnd/>
          </a:ln>
        </p:spPr>
      </p:pic>
      <p:sp>
        <p:nvSpPr>
          <p:cNvPr id="9" name="TextBox 8"/>
          <p:cNvSpPr txBox="1"/>
          <p:nvPr/>
        </p:nvSpPr>
        <p:spPr>
          <a:xfrm>
            <a:off x="610198" y="274588"/>
            <a:ext cx="11240160" cy="1107996"/>
          </a:xfrm>
          <a:prstGeom prst="rect">
            <a:avLst/>
          </a:prstGeom>
          <a:noFill/>
        </p:spPr>
        <p:txBody>
          <a:bodyPr wrap="square" rtlCol="0">
            <a:spAutoFit/>
          </a:bodyPr>
          <a:lstStyle/>
          <a:p>
            <a:r>
              <a:rPr lang="en-GB" sz="4800" b="1" dirty="0" smtClean="0">
                <a:solidFill>
                  <a:schemeClr val="accent1">
                    <a:lumMod val="50000"/>
                  </a:schemeClr>
                </a:solidFill>
              </a:rPr>
              <a:t>Research</a:t>
            </a:r>
            <a:endParaRPr lang="en-GB" sz="4800" b="1" dirty="0" smtClean="0">
              <a:solidFill>
                <a:schemeClr val="accent1">
                  <a:lumMod val="50000"/>
                </a:schemeClr>
              </a:solidFill>
            </a:endParaRPr>
          </a:p>
          <a:p>
            <a:r>
              <a:rPr lang="en-GB" dirty="0" smtClean="0"/>
              <a:t> </a:t>
            </a:r>
            <a:endParaRPr lang="en-GB" dirty="0"/>
          </a:p>
        </p:txBody>
      </p:sp>
    </p:spTree>
    <p:extLst>
      <p:ext uri="{BB962C8B-B14F-4D97-AF65-F5344CB8AC3E}">
        <p14:creationId xmlns="" xmlns:p14="http://schemas.microsoft.com/office/powerpoint/2010/main" val="2079565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2688" y="274638"/>
            <a:ext cx="9739312" cy="1143000"/>
          </a:xfrm>
        </p:spPr>
        <p:txBody>
          <a:bodyPr/>
          <a:lstStyle/>
          <a:p>
            <a:r>
              <a:rPr lang="en-GB" sz="3094" b="1" dirty="0"/>
              <a:t>Career progression</a:t>
            </a:r>
          </a:p>
        </p:txBody>
      </p:sp>
      <p:pic>
        <p:nvPicPr>
          <p:cNvPr id="1026" name="Picture 2" descr="C:\Users\charlottebeardmore\AppData\Local\Microsoft\Windows\Temporary Internet Files\Content.Outlook\ZNFX1OMW\CoR career Framework.jpg"/>
          <p:cNvPicPr>
            <a:picLocks noGrp="1" noChangeAspect="1" noChangeArrowheads="1"/>
          </p:cNvPicPr>
          <p:nvPr>
            <p:ph sz="half" idx="4294967295"/>
          </p:nvPr>
        </p:nvPicPr>
        <p:blipFill>
          <a:blip r:embed="rId3" cstate="print"/>
          <a:srcRect/>
          <a:stretch>
            <a:fillRect/>
          </a:stretch>
        </p:blipFill>
        <p:spPr bwMode="auto">
          <a:xfrm>
            <a:off x="0" y="0"/>
            <a:ext cx="8001329" cy="6907211"/>
          </a:xfrm>
          <a:prstGeom prst="rect">
            <a:avLst/>
          </a:prstGeom>
          <a:noFill/>
        </p:spPr>
      </p:pic>
    </p:spTree>
    <p:extLst>
      <p:ext uri="{BB962C8B-B14F-4D97-AF65-F5344CB8AC3E}">
        <p14:creationId xmlns="" xmlns:p14="http://schemas.microsoft.com/office/powerpoint/2010/main" val="65831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SCoR Scope of Practice definition </a:t>
            </a:r>
            <a:endParaRPr lang="en-GB" dirty="0">
              <a:solidFill>
                <a:schemeClr val="accent1">
                  <a:lumMod val="50000"/>
                </a:schemeClr>
              </a:solidFill>
            </a:endParaRPr>
          </a:p>
        </p:txBody>
      </p:sp>
      <p:sp>
        <p:nvSpPr>
          <p:cNvPr id="3" name="Content Placeholder 2"/>
          <p:cNvSpPr>
            <a:spLocks noGrp="1"/>
          </p:cNvSpPr>
          <p:nvPr>
            <p:ph idx="1"/>
          </p:nvPr>
        </p:nvSpPr>
        <p:spPr>
          <a:xfrm>
            <a:off x="610197" y="2204864"/>
            <a:ext cx="10971609" cy="3272834"/>
          </a:xfrm>
        </p:spPr>
        <p:txBody>
          <a:bodyPr/>
          <a:lstStyle/>
          <a:p>
            <a:pPr>
              <a:defRPr/>
            </a:pPr>
            <a:r>
              <a:rPr lang="en-GB" b="1" dirty="0">
                <a:solidFill>
                  <a:schemeClr val="bg2"/>
                </a:solidFill>
              </a:rPr>
              <a:t>‘</a:t>
            </a:r>
            <a:r>
              <a:rPr lang="en-GB" b="1" dirty="0">
                <a:solidFill>
                  <a:schemeClr val="tx1"/>
                </a:solidFill>
              </a:rPr>
              <a:t>A member of the </a:t>
            </a:r>
            <a:r>
              <a:rPr lang="en-GB" dirty="0">
                <a:solidFill>
                  <a:srgbClr val="C00000"/>
                </a:solidFill>
              </a:rPr>
              <a:t>professional workforce </a:t>
            </a:r>
            <a:r>
              <a:rPr lang="en-GB" b="1" dirty="0">
                <a:solidFill>
                  <a:schemeClr val="tx1"/>
                </a:solidFill>
              </a:rPr>
              <a:t>can develop his or her own scope of practice as he or she determines, provided that he or she is </a:t>
            </a:r>
            <a:r>
              <a:rPr lang="en-GB" dirty="0">
                <a:solidFill>
                  <a:srgbClr val="C00000"/>
                </a:solidFill>
              </a:rPr>
              <a:t>adequately educated and trained and competent to practice</a:t>
            </a:r>
            <a:r>
              <a:rPr lang="en-GB" b="1" dirty="0">
                <a:solidFill>
                  <a:srgbClr val="FF0000"/>
                </a:solidFill>
              </a:rPr>
              <a:t>’</a:t>
            </a:r>
          </a:p>
          <a:p>
            <a:pPr>
              <a:defRPr/>
            </a:pPr>
            <a:r>
              <a:rPr lang="en-GB" sz="1100" b="1" dirty="0">
                <a:solidFill>
                  <a:schemeClr val="tx1"/>
                </a:solidFill>
              </a:rPr>
              <a:t>https://www.sor.org/learning/document-library/scope-practice-2013/3-defining-individual-scope-practice</a:t>
            </a:r>
          </a:p>
          <a:p>
            <a:endParaRPr lang="en-GB"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3445" y="4175545"/>
            <a:ext cx="3215680" cy="160784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44075" y="4175545"/>
            <a:ext cx="1703851" cy="1916832"/>
          </a:xfrm>
          <a:prstGeom prst="rect">
            <a:avLst/>
          </a:prstGeom>
        </p:spPr>
      </p:pic>
      <p:pic>
        <p:nvPicPr>
          <p:cNvPr id="15" name="Picture 1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57981" y="5477699"/>
            <a:ext cx="4686300" cy="1304925"/>
          </a:xfrm>
          <a:prstGeom prst="rect">
            <a:avLst/>
          </a:prstGeom>
        </p:spPr>
      </p:pic>
      <p:pic>
        <p:nvPicPr>
          <p:cNvPr id="16" name="Picture 1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592277" y="3980810"/>
            <a:ext cx="2540000" cy="1419225"/>
          </a:xfrm>
          <a:prstGeom prst="rect">
            <a:avLst/>
          </a:prstGeom>
        </p:spPr>
      </p:pic>
    </p:spTree>
    <p:extLst>
      <p:ext uri="{BB962C8B-B14F-4D97-AF65-F5344CB8AC3E}">
        <p14:creationId xmlns="" xmlns:p14="http://schemas.microsoft.com/office/powerpoint/2010/main" val="3714002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24" y="593685"/>
            <a:ext cx="10971609" cy="1143000"/>
          </a:xfrm>
        </p:spPr>
        <p:txBody>
          <a:bodyPr>
            <a:normAutofit/>
          </a:bodyPr>
          <a:lstStyle/>
          <a:p>
            <a:r>
              <a:rPr lang="en-GB" sz="3375" b="1" dirty="0" smtClean="0">
                <a:solidFill>
                  <a:schemeClr val="tx2"/>
                </a:solidFill>
              </a:rPr>
              <a:t>The Society of Radiographers</a:t>
            </a:r>
            <a:br>
              <a:rPr lang="en-GB" sz="3375" b="1" dirty="0" smtClean="0">
                <a:solidFill>
                  <a:schemeClr val="tx2"/>
                </a:solidFill>
              </a:rPr>
            </a:br>
            <a:r>
              <a:rPr lang="en-GB" sz="3375" b="1" dirty="0" smtClean="0">
                <a:solidFill>
                  <a:schemeClr val="tx2"/>
                </a:solidFill>
              </a:rPr>
              <a:t>Expectations </a:t>
            </a:r>
            <a:endParaRPr lang="en-GB" dirty="0"/>
          </a:p>
        </p:txBody>
      </p:sp>
      <p:sp>
        <p:nvSpPr>
          <p:cNvPr id="3" name="Content Placeholder 2"/>
          <p:cNvSpPr>
            <a:spLocks noGrp="1"/>
          </p:cNvSpPr>
          <p:nvPr>
            <p:ph idx="1"/>
          </p:nvPr>
        </p:nvSpPr>
        <p:spPr>
          <a:xfrm>
            <a:off x="627893" y="1758190"/>
            <a:ext cx="11138737" cy="4677011"/>
          </a:xfrm>
        </p:spPr>
        <p:txBody>
          <a:bodyPr/>
          <a:lstStyle/>
          <a:p>
            <a:pPr marL="241093" indent="-241093" algn="l">
              <a:buClr>
                <a:srgbClr val="FFC000"/>
              </a:buClr>
              <a:buNone/>
            </a:pPr>
            <a:r>
              <a:rPr lang="en-GB" sz="3200" dirty="0" smtClean="0">
                <a:solidFill>
                  <a:schemeClr val="tx1"/>
                </a:solidFill>
              </a:rPr>
              <a:t>By </a:t>
            </a:r>
            <a:r>
              <a:rPr lang="en-GB" sz="3200" dirty="0">
                <a:solidFill>
                  <a:schemeClr val="tx1"/>
                </a:solidFill>
              </a:rPr>
              <a:t>2021 there must be an expectation that all practitioners in radiography at advanced practitioner level hold a minimum of a full Master’s degree.</a:t>
            </a:r>
          </a:p>
          <a:p>
            <a:pPr marL="241093" indent="-241093" algn="l">
              <a:buClr>
                <a:srgbClr val="FFC000"/>
              </a:buClr>
              <a:buNone/>
            </a:pPr>
            <a:r>
              <a:rPr lang="en-GB" sz="3200" dirty="0" smtClean="0">
                <a:solidFill>
                  <a:schemeClr val="tx1"/>
                </a:solidFill>
              </a:rPr>
              <a:t>By </a:t>
            </a:r>
            <a:r>
              <a:rPr lang="en-GB" sz="3200" dirty="0">
                <a:solidFill>
                  <a:schemeClr val="tx1"/>
                </a:solidFill>
              </a:rPr>
              <a:t>2021 there must be an expectation that all practitioners in radiography at consultant level will hold, or be working  towards, a Doctoral level award.</a:t>
            </a:r>
          </a:p>
          <a:p>
            <a:pPr marL="241093" indent="-241093" algn="l"/>
            <a:endParaRPr lang="en-GB" sz="1687" dirty="0">
              <a:solidFill>
                <a:schemeClr val="bg1"/>
              </a:solidFill>
            </a:endParaRPr>
          </a:p>
          <a:p>
            <a:pPr marL="241093" indent="-241093" algn="l"/>
            <a:endParaRPr lang="en-GB" sz="1266" dirty="0">
              <a:solidFill>
                <a:schemeClr val="bg1"/>
              </a:solidFill>
            </a:endParaRPr>
          </a:p>
          <a:p>
            <a:pPr marL="241093" indent="-241093"/>
            <a:endParaRPr lang="en-GB" sz="1125" dirty="0">
              <a:solidFill>
                <a:schemeClr val="bg1"/>
              </a:solidFill>
            </a:endParaRPr>
          </a:p>
        </p:txBody>
      </p:sp>
      <p:pic>
        <p:nvPicPr>
          <p:cNvPr id="5" name="Picture 11" descr="C:\Users\RachelHarris\AppData\Local\Microsoft\Windows\Temporary Internet Files\Content.IE5\F0FDEM55\MP900433152[1].jpg"/>
          <p:cNvPicPr>
            <a:picLocks noChangeAspect="1" noChangeArrowheads="1"/>
          </p:cNvPicPr>
          <p:nvPr/>
        </p:nvPicPr>
        <p:blipFill>
          <a:blip r:embed="rId2" cstate="print"/>
          <a:srcRect/>
          <a:stretch>
            <a:fillRect/>
          </a:stretch>
        </p:blipFill>
        <p:spPr bwMode="auto">
          <a:xfrm>
            <a:off x="5903979" y="4570195"/>
            <a:ext cx="2227748" cy="1670811"/>
          </a:xfrm>
          <a:prstGeom prst="rect">
            <a:avLst/>
          </a:prstGeom>
          <a:noFill/>
          <a:ln w="9525">
            <a:noFill/>
            <a:miter lim="800000"/>
            <a:headEnd/>
            <a:tailEnd/>
          </a:ln>
        </p:spPr>
      </p:pic>
      <p:sp>
        <p:nvSpPr>
          <p:cNvPr id="6" name="Rectangle 5"/>
          <p:cNvSpPr/>
          <p:nvPr/>
        </p:nvSpPr>
        <p:spPr>
          <a:xfrm>
            <a:off x="5623447" y="5099811"/>
            <a:ext cx="6008168" cy="611578"/>
          </a:xfrm>
          <a:prstGeom prst="rect">
            <a:avLst/>
          </a:prstGeom>
        </p:spPr>
        <p:txBody>
          <a:bodyPr wrap="square">
            <a:spAutoFit/>
          </a:bodyPr>
          <a:lstStyle/>
          <a:p>
            <a:pPr algn="r"/>
            <a:r>
              <a:rPr lang="en-GB" sz="1687" i="1" dirty="0">
                <a:solidFill>
                  <a:schemeClr val="bg1"/>
                </a:solidFill>
              </a:rPr>
              <a:t>Research Strategy</a:t>
            </a:r>
          </a:p>
          <a:p>
            <a:pPr algn="r"/>
            <a:r>
              <a:rPr lang="en-GB" sz="1687" i="1" dirty="0">
                <a:solidFill>
                  <a:schemeClr val="bg1"/>
                </a:solidFill>
              </a:rPr>
              <a:t>SCoR 2016</a:t>
            </a:r>
          </a:p>
        </p:txBody>
      </p:sp>
    </p:spTree>
    <p:extLst>
      <p:ext uri="{BB962C8B-B14F-4D97-AF65-F5344CB8AC3E}">
        <p14:creationId xmlns="" xmlns:p14="http://schemas.microsoft.com/office/powerpoint/2010/main" val="885453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476672"/>
            <a:ext cx="10286339" cy="1143000"/>
          </a:xfrm>
        </p:spPr>
        <p:txBody>
          <a:bodyPr/>
          <a:lstStyle/>
          <a:p>
            <a:r>
              <a:rPr lang="en-GB" sz="3200" b="1" dirty="0" smtClean="0">
                <a:solidFill>
                  <a:schemeClr val="bg2">
                    <a:lumMod val="10000"/>
                  </a:schemeClr>
                </a:solidFill>
              </a:rPr>
              <a:t>Trend in workforce growth</a:t>
            </a:r>
            <a:br>
              <a:rPr lang="en-GB" sz="3200" b="1" dirty="0" smtClean="0">
                <a:solidFill>
                  <a:schemeClr val="bg2">
                    <a:lumMod val="10000"/>
                  </a:schemeClr>
                </a:solidFill>
              </a:rPr>
            </a:br>
            <a:r>
              <a:rPr lang="en-GB" sz="3200" b="1" dirty="0" smtClean="0">
                <a:solidFill>
                  <a:schemeClr val="bg2">
                    <a:lumMod val="10000"/>
                  </a:schemeClr>
                </a:solidFill>
              </a:rPr>
              <a:t>Society of Radiographers, 2012-15</a:t>
            </a:r>
            <a:endParaRPr lang="en-GB" sz="3200" b="1" dirty="0">
              <a:solidFill>
                <a:schemeClr val="bg2">
                  <a:lumMod val="10000"/>
                </a:schemeClr>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77955355"/>
              </p:ext>
            </p:extLst>
          </p:nvPr>
        </p:nvGraphicFramePr>
        <p:xfrm>
          <a:off x="6672064" y="2328099"/>
          <a:ext cx="5376597" cy="3777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2684819012"/>
              </p:ext>
            </p:extLst>
          </p:nvPr>
        </p:nvGraphicFramePr>
        <p:xfrm>
          <a:off x="610196" y="2328098"/>
          <a:ext cx="5664629" cy="37444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1"/>
          <p:cNvPicPr>
            <a:picLocks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061" y="476672"/>
            <a:ext cx="10286339" cy="1143000"/>
          </a:xfrm>
        </p:spPr>
        <p:txBody>
          <a:bodyPr/>
          <a:lstStyle/>
          <a:p>
            <a:r>
              <a:rPr lang="en-GB" sz="2800" b="1" dirty="0" smtClean="0">
                <a:solidFill>
                  <a:schemeClr val="tx2">
                    <a:lumMod val="50000"/>
                  </a:schemeClr>
                </a:solidFill>
              </a:rPr>
              <a:t>Examples of services where there are radiographer </a:t>
            </a:r>
            <a:br>
              <a:rPr lang="en-GB" sz="2800" b="1" dirty="0" smtClean="0">
                <a:solidFill>
                  <a:schemeClr val="tx2">
                    <a:lumMod val="50000"/>
                  </a:schemeClr>
                </a:solidFill>
              </a:rPr>
            </a:br>
            <a:r>
              <a:rPr lang="en-GB" sz="2800" b="1" dirty="0" smtClean="0">
                <a:solidFill>
                  <a:schemeClr val="tx2">
                    <a:lumMod val="50000"/>
                  </a:schemeClr>
                </a:solidFill>
              </a:rPr>
              <a:t>advanced practice roles</a:t>
            </a:r>
            <a:endParaRPr lang="en-GB" sz="2800" b="1" dirty="0">
              <a:solidFill>
                <a:schemeClr val="tx2">
                  <a:lumMod val="50000"/>
                </a:schemeClr>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16717790"/>
              </p:ext>
            </p:extLst>
          </p:nvPr>
        </p:nvGraphicFramePr>
        <p:xfrm>
          <a:off x="609600" y="1988841"/>
          <a:ext cx="10972800" cy="41373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hart 1"/>
          <p:cNvPicPr>
            <a:picLocks noGrp="1"/>
          </p:cNvPicPr>
          <p:nvPr>
            <p:ph idx="1"/>
          </p:nvPr>
        </p:nvPicPr>
        <p:blipFill>
          <a:blip r:embed="rId3" cstate="print"/>
          <a:srcRect/>
          <a:stretch>
            <a:fillRect/>
          </a:stretch>
        </p:blipFill>
        <p:spPr bwMode="auto">
          <a:xfrm>
            <a:off x="6815403" y="260649"/>
            <a:ext cx="5376597" cy="6364596"/>
          </a:xfrm>
          <a:prstGeom prst="rect">
            <a:avLst/>
          </a:prstGeom>
          <a:noFill/>
          <a:ln w="9525">
            <a:noFill/>
            <a:miter lim="800000"/>
            <a:headEnd/>
            <a:tailEnd/>
          </a:ln>
        </p:spPr>
      </p:pic>
      <p:sp>
        <p:nvSpPr>
          <p:cNvPr id="2" name="Title 1"/>
          <p:cNvSpPr>
            <a:spLocks noGrp="1"/>
          </p:cNvSpPr>
          <p:nvPr>
            <p:ph type="title"/>
          </p:nvPr>
        </p:nvSpPr>
        <p:spPr>
          <a:xfrm>
            <a:off x="532016" y="260648"/>
            <a:ext cx="6916188" cy="1143000"/>
          </a:xfrm>
        </p:spPr>
        <p:txBody>
          <a:bodyPr>
            <a:noAutofit/>
          </a:bodyPr>
          <a:lstStyle/>
          <a:p>
            <a:r>
              <a:rPr lang="en-GB" sz="3200" b="1" dirty="0" smtClean="0">
                <a:solidFill>
                  <a:schemeClr val="tx2"/>
                </a:solidFill>
              </a:rPr>
              <a:t>Scope of Practice 2015 advanced practitioners/reporting radiographers</a:t>
            </a:r>
            <a:endParaRPr lang="en-GB" sz="3200" b="1" dirty="0">
              <a:solidFill>
                <a:schemeClr val="tx2"/>
              </a:solidFill>
            </a:endParaRPr>
          </a:p>
        </p:txBody>
      </p:sp>
      <p:pic>
        <p:nvPicPr>
          <p:cNvPr id="6" name="Chart 1"/>
          <p:cNvPicPr/>
          <p:nvPr/>
        </p:nvPicPr>
        <p:blipFill>
          <a:blip r:embed="rId4" cstate="print"/>
          <a:srcRect/>
          <a:stretch>
            <a:fillRect/>
          </a:stretch>
        </p:blipFill>
        <p:spPr bwMode="auto">
          <a:xfrm>
            <a:off x="532016" y="2527070"/>
            <a:ext cx="5532636" cy="3094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197" y="1988841"/>
            <a:ext cx="4045644" cy="4136927"/>
          </a:xfrm>
        </p:spPr>
        <p:txBody>
          <a:bodyPr/>
          <a:lstStyle/>
          <a:p>
            <a:pPr algn="l"/>
            <a:r>
              <a:rPr lang="en-GB" dirty="0" smtClean="0">
                <a:solidFill>
                  <a:schemeClr val="tx1"/>
                </a:solidFill>
              </a:rPr>
              <a:t>23% of responding providers employ consultant radiographers</a:t>
            </a:r>
          </a:p>
          <a:p>
            <a:pPr algn="l"/>
            <a:endParaRPr lang="en-GB" dirty="0" smtClean="0">
              <a:solidFill>
                <a:schemeClr val="tx1"/>
              </a:solidFill>
            </a:endParaRPr>
          </a:p>
          <a:p>
            <a:pPr algn="l"/>
            <a:r>
              <a:rPr lang="en-GB" dirty="0" smtClean="0">
                <a:solidFill>
                  <a:schemeClr val="tx1"/>
                </a:solidFill>
              </a:rPr>
              <a:t>30% of those with consultant practitioners have them in more than one area of practice </a:t>
            </a:r>
          </a:p>
          <a:p>
            <a:pPr algn="l"/>
            <a:endParaRPr lang="en-GB" dirty="0" smtClean="0">
              <a:solidFill>
                <a:schemeClr val="bg1"/>
              </a:solidFill>
            </a:endParaRPr>
          </a:p>
          <a:p>
            <a:endParaRPr lang="en-GB" dirty="0">
              <a:solidFill>
                <a:schemeClr val="bg1"/>
              </a:solidFill>
            </a:endParaRPr>
          </a:p>
        </p:txBody>
      </p:sp>
      <p:graphicFrame>
        <p:nvGraphicFramePr>
          <p:cNvPr id="7" name="Chart 6"/>
          <p:cNvGraphicFramePr/>
          <p:nvPr/>
        </p:nvGraphicFramePr>
        <p:xfrm>
          <a:off x="4847862" y="2060848"/>
          <a:ext cx="6816757"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610197" y="404664"/>
            <a:ext cx="10875598" cy="1143000"/>
          </a:xfrm>
        </p:spPr>
        <p:txBody>
          <a:bodyPr>
            <a:noAutofit/>
          </a:bodyPr>
          <a:lstStyle/>
          <a:p>
            <a:r>
              <a:rPr lang="en-GB" sz="4000" b="1" dirty="0" smtClean="0">
                <a:solidFill>
                  <a:schemeClr val="tx2"/>
                </a:solidFill>
              </a:rPr>
              <a:t>Scope of Practice 2015: </a:t>
            </a:r>
            <a:br>
              <a:rPr lang="en-GB" sz="4000" b="1" dirty="0" smtClean="0">
                <a:solidFill>
                  <a:schemeClr val="tx2"/>
                </a:solidFill>
              </a:rPr>
            </a:br>
            <a:r>
              <a:rPr lang="en-GB" sz="4000" b="1" dirty="0" smtClean="0">
                <a:solidFill>
                  <a:schemeClr val="tx2"/>
                </a:solidFill>
              </a:rPr>
              <a:t>Consultant Radiographers </a:t>
            </a:r>
            <a:endParaRPr lang="en-GB" sz="4000" b="1"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0" y="260648"/>
            <a:ext cx="4465319" cy="1143000"/>
          </a:xfrm>
        </p:spPr>
        <p:txBody>
          <a:bodyPr/>
          <a:lstStyle/>
          <a:p>
            <a:pPr algn="r"/>
            <a:endParaRPr lang="en-GB" sz="2400" b="1" dirty="0"/>
          </a:p>
        </p:txBody>
      </p:sp>
      <p:pic>
        <p:nvPicPr>
          <p:cNvPr id="5" name="Picture 2" descr="N:\Professional &amp; Education\P&amp;E\Presentations\Radiographer images\SCR_119.jpg"/>
          <p:cNvPicPr>
            <a:picLocks noChangeAspect="1" noChangeArrowheads="1"/>
          </p:cNvPicPr>
          <p:nvPr/>
        </p:nvPicPr>
        <p:blipFill>
          <a:blip r:embed="rId3" cstate="print"/>
          <a:srcRect/>
          <a:stretch>
            <a:fillRect/>
          </a:stretch>
        </p:blipFill>
        <p:spPr bwMode="auto">
          <a:xfrm>
            <a:off x="8112224" y="260649"/>
            <a:ext cx="2646293" cy="1323147"/>
          </a:xfrm>
          <a:prstGeom prst="rect">
            <a:avLst/>
          </a:prstGeom>
          <a:noFill/>
        </p:spPr>
      </p:pic>
      <p:pic>
        <p:nvPicPr>
          <p:cNvPr id="4" name="Picture 3"/>
          <p:cNvPicPr>
            <a:picLocks noChangeAspect="1"/>
          </p:cNvPicPr>
          <p:nvPr/>
        </p:nvPicPr>
        <p:blipFill>
          <a:blip r:embed="rId4"/>
          <a:stretch>
            <a:fillRect/>
          </a:stretch>
        </p:blipFill>
        <p:spPr>
          <a:xfrm>
            <a:off x="-15672" y="-99392"/>
            <a:ext cx="12321000" cy="6989986"/>
          </a:xfrm>
          <a:prstGeom prst="rect">
            <a:avLst/>
          </a:prstGeom>
        </p:spPr>
      </p:pic>
    </p:spTree>
    <p:extLst>
      <p:ext uri="{BB962C8B-B14F-4D97-AF65-F5344CB8AC3E}">
        <p14:creationId xmlns="" xmlns:p14="http://schemas.microsoft.com/office/powerpoint/2010/main" val="240374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6" rIns="91430" bIns="45716">
            <a:normAutofit/>
          </a:bodyPr>
          <a:lstStyle/>
          <a:p>
            <a:r>
              <a:rPr lang="en-GB" sz="5400" b="1" dirty="0" smtClean="0">
                <a:solidFill>
                  <a:schemeClr val="tx2">
                    <a:lumMod val="50000"/>
                  </a:schemeClr>
                </a:solidFill>
              </a:rPr>
              <a:t>Overview</a:t>
            </a:r>
            <a:endParaRPr lang="en-GB" sz="5400" b="1" dirty="0">
              <a:solidFill>
                <a:schemeClr val="tx2">
                  <a:lumMod val="50000"/>
                </a:schemeClr>
              </a:solidFill>
            </a:endParaRPr>
          </a:p>
        </p:txBody>
      </p:sp>
      <p:sp>
        <p:nvSpPr>
          <p:cNvPr id="3" name="Content Placeholder 2"/>
          <p:cNvSpPr>
            <a:spLocks noGrp="1"/>
          </p:cNvSpPr>
          <p:nvPr>
            <p:ph idx="1"/>
          </p:nvPr>
        </p:nvSpPr>
        <p:spPr>
          <a:xfrm>
            <a:off x="610197" y="2276873"/>
            <a:ext cx="10971609" cy="3795911"/>
          </a:xfrm>
        </p:spPr>
        <p:txBody>
          <a:bodyPr lIns="91430" tIns="45716" rIns="91430" bIns="45716">
            <a:normAutofit fontScale="92500" lnSpcReduction="20000"/>
          </a:bodyPr>
          <a:lstStyle/>
          <a:p>
            <a:pPr marL="514350" indent="-514350" algn="l">
              <a:lnSpc>
                <a:spcPct val="150000"/>
              </a:lnSpc>
              <a:buFont typeface="+mj-lt"/>
              <a:buAutoNum type="arabicPeriod"/>
            </a:pPr>
            <a:r>
              <a:rPr lang="en-GB" sz="3200" dirty="0" smtClean="0">
                <a:solidFill>
                  <a:schemeClr val="tx1"/>
                </a:solidFill>
              </a:rPr>
              <a:t>Changing context of health services</a:t>
            </a:r>
          </a:p>
          <a:p>
            <a:pPr marL="514350" indent="-514350" algn="l">
              <a:lnSpc>
                <a:spcPct val="150000"/>
              </a:lnSpc>
              <a:buFont typeface="+mj-lt"/>
              <a:buAutoNum type="arabicPeriod"/>
            </a:pPr>
            <a:r>
              <a:rPr lang="en-GB" sz="3200" dirty="0" smtClean="0">
                <a:solidFill>
                  <a:schemeClr val="tx1"/>
                </a:solidFill>
              </a:rPr>
              <a:t>Clinical Imaging services</a:t>
            </a:r>
          </a:p>
          <a:p>
            <a:pPr marL="514350" indent="-514350" algn="l">
              <a:lnSpc>
                <a:spcPct val="150000"/>
              </a:lnSpc>
              <a:buFont typeface="+mj-lt"/>
              <a:buAutoNum type="arabicPeriod"/>
            </a:pPr>
            <a:r>
              <a:rPr lang="en-GB" sz="3200" dirty="0" smtClean="0">
                <a:solidFill>
                  <a:schemeClr val="tx1"/>
                </a:solidFill>
              </a:rPr>
              <a:t>Workforce</a:t>
            </a:r>
            <a:endParaRPr lang="en-GB" sz="3200" dirty="0" smtClean="0">
              <a:solidFill>
                <a:schemeClr val="tx1"/>
              </a:solidFill>
            </a:endParaRPr>
          </a:p>
          <a:p>
            <a:pPr marL="514350" indent="-514350" algn="l">
              <a:lnSpc>
                <a:spcPct val="150000"/>
              </a:lnSpc>
              <a:buFont typeface="+mj-lt"/>
              <a:buAutoNum type="arabicPeriod"/>
            </a:pPr>
            <a:r>
              <a:rPr lang="en-GB" sz="3200" dirty="0" smtClean="0">
                <a:solidFill>
                  <a:schemeClr val="tx1"/>
                </a:solidFill>
              </a:rPr>
              <a:t>Radiography &amp; changing scope of practice</a:t>
            </a:r>
          </a:p>
          <a:p>
            <a:pPr marL="514350" indent="-514350" algn="l">
              <a:lnSpc>
                <a:spcPct val="150000"/>
              </a:lnSpc>
              <a:buFont typeface="+mj-lt"/>
              <a:buAutoNum type="arabicPeriod"/>
            </a:pPr>
            <a:r>
              <a:rPr lang="en-GB" sz="3200" dirty="0" smtClean="0">
                <a:solidFill>
                  <a:schemeClr val="tx1"/>
                </a:solidFill>
              </a:rPr>
              <a:t>Key messages </a:t>
            </a:r>
          </a:p>
        </p:txBody>
      </p:sp>
    </p:spTree>
    <p:extLst>
      <p:ext uri="{BB962C8B-B14F-4D97-AF65-F5344CB8AC3E}">
        <p14:creationId xmlns="" xmlns:p14="http://schemas.microsoft.com/office/powerpoint/2010/main" val="999168139"/>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97" y="404664"/>
            <a:ext cx="10971608" cy="1642244"/>
          </a:xfrm>
        </p:spPr>
        <p:txBody>
          <a:bodyPr/>
          <a:lstStyle/>
          <a:p>
            <a:r>
              <a:rPr lang="en-GB" sz="3200" b="1" dirty="0" smtClean="0">
                <a:solidFill>
                  <a:schemeClr val="tx2">
                    <a:lumMod val="50000"/>
                  </a:schemeClr>
                </a:solidFill>
              </a:rPr>
              <a:t>SCoR Scope of Practice survey 2015 </a:t>
            </a:r>
            <a:br>
              <a:rPr lang="en-GB" sz="3200" b="1" dirty="0" smtClean="0">
                <a:solidFill>
                  <a:schemeClr val="tx2">
                    <a:lumMod val="50000"/>
                  </a:schemeClr>
                </a:solidFill>
              </a:rPr>
            </a:br>
            <a:r>
              <a:rPr lang="en-GB" sz="3200" b="1" dirty="0" smtClean="0">
                <a:solidFill>
                  <a:schemeClr val="tx2">
                    <a:lumMod val="50000"/>
                  </a:schemeClr>
                </a:solidFill>
              </a:rPr>
              <a:t>Diagnostic Radiography</a:t>
            </a:r>
            <a:endParaRPr lang="en-GB" sz="3200" b="1" dirty="0">
              <a:solidFill>
                <a:schemeClr val="tx2">
                  <a:lumMod val="50000"/>
                </a:schemeClr>
              </a:solidFill>
            </a:endParaRPr>
          </a:p>
        </p:txBody>
      </p:sp>
      <p:sp>
        <p:nvSpPr>
          <p:cNvPr id="3" name="Content Placeholder 2"/>
          <p:cNvSpPr>
            <a:spLocks noGrp="1"/>
          </p:cNvSpPr>
          <p:nvPr>
            <p:ph idx="1"/>
          </p:nvPr>
        </p:nvSpPr>
        <p:spPr>
          <a:xfrm>
            <a:off x="610197" y="1988841"/>
            <a:ext cx="10971609" cy="4136927"/>
          </a:xfrm>
        </p:spPr>
        <p:txBody>
          <a:bodyPr>
            <a:normAutofit fontScale="92500" lnSpcReduction="10000"/>
          </a:bodyPr>
          <a:lstStyle/>
          <a:p>
            <a:pPr lvl="1"/>
            <a:r>
              <a:rPr lang="en-GB" sz="2000" dirty="0" smtClean="0">
                <a:solidFill>
                  <a:schemeClr val="tx1"/>
                </a:solidFill>
              </a:rPr>
              <a:t>	</a:t>
            </a:r>
            <a:r>
              <a:rPr lang="en-GB" sz="3200" dirty="0" smtClean="0">
                <a:solidFill>
                  <a:schemeClr val="tx1"/>
                </a:solidFill>
              </a:rPr>
              <a:t>The Scope of Practice for diagnostic radiographers continues to expand; and with increasing numbers in</a:t>
            </a:r>
            <a:r>
              <a:rPr lang="en-GB" sz="3200" dirty="0" smtClean="0">
                <a:solidFill>
                  <a:schemeClr val="bg1"/>
                </a:solidFill>
              </a:rPr>
              <a:t> advanced and consultant practice roles </a:t>
            </a:r>
            <a:r>
              <a:rPr lang="en-GB" sz="3200" dirty="0" smtClean="0">
                <a:solidFill>
                  <a:schemeClr val="tx1"/>
                </a:solidFill>
              </a:rPr>
              <a:t>E.g. formal reporting of images, </a:t>
            </a:r>
            <a:r>
              <a:rPr lang="en-GB" sz="3200" dirty="0" smtClean="0">
                <a:solidFill>
                  <a:schemeClr val="tx1"/>
                </a:solidFill>
              </a:rPr>
              <a:t>interventional procedures</a:t>
            </a:r>
            <a:endParaRPr lang="en-GB" sz="3200" dirty="0" smtClean="0">
              <a:solidFill>
                <a:schemeClr val="tx1"/>
              </a:solidFill>
            </a:endParaRPr>
          </a:p>
          <a:p>
            <a:pPr lvl="1"/>
            <a:r>
              <a:rPr lang="en-GB" sz="3200" dirty="0" smtClean="0">
                <a:solidFill>
                  <a:schemeClr val="tx1"/>
                </a:solidFill>
              </a:rPr>
              <a:t>	Significant increase in diagnostic radiographers involved in </a:t>
            </a:r>
            <a:r>
              <a:rPr lang="en-GB" sz="3200" dirty="0" smtClean="0">
                <a:solidFill>
                  <a:schemeClr val="bg1"/>
                </a:solidFill>
              </a:rPr>
              <a:t>audit, clinical governance and quality </a:t>
            </a:r>
            <a:r>
              <a:rPr lang="en-GB" sz="3200" dirty="0" smtClean="0">
                <a:solidFill>
                  <a:schemeClr val="bg1"/>
                </a:solidFill>
              </a:rPr>
              <a:t>management </a:t>
            </a:r>
            <a:endParaRPr lang="en-GB" sz="3200" dirty="0" smtClean="0">
              <a:solidFill>
                <a:schemeClr val="bg1"/>
              </a:solidFill>
            </a:endParaRPr>
          </a:p>
          <a:p>
            <a:pPr lvl="1"/>
            <a:r>
              <a:rPr lang="en-GB" sz="3200" dirty="0" smtClean="0">
                <a:solidFill>
                  <a:schemeClr val="bg1"/>
                </a:solidFill>
              </a:rPr>
              <a:t>Assistant practitioners</a:t>
            </a:r>
            <a:r>
              <a:rPr lang="en-GB" sz="3200" dirty="0" smtClean="0">
                <a:solidFill>
                  <a:schemeClr val="bg1"/>
                </a:solidFill>
              </a:rPr>
              <a:t> </a:t>
            </a:r>
            <a:r>
              <a:rPr lang="en-GB" sz="3200" dirty="0" smtClean="0">
                <a:solidFill>
                  <a:schemeClr val="tx1"/>
                </a:solidFill>
              </a:rPr>
              <a:t>contribute </a:t>
            </a:r>
            <a:r>
              <a:rPr lang="en-GB" sz="3200" dirty="0" smtClean="0">
                <a:solidFill>
                  <a:schemeClr val="tx1"/>
                </a:solidFill>
              </a:rPr>
              <a:t>to service provision for the </a:t>
            </a:r>
            <a:r>
              <a:rPr lang="en-GB" sz="3200" dirty="0" smtClean="0">
                <a:solidFill>
                  <a:schemeClr val="tx1"/>
                </a:solidFill>
              </a:rPr>
              <a:t>around half of service providers</a:t>
            </a:r>
          </a:p>
          <a:p>
            <a:pPr lvl="1"/>
            <a:r>
              <a:rPr lang="en-GB" sz="3200" dirty="0" smtClean="0">
                <a:solidFill>
                  <a:schemeClr val="tx1"/>
                </a:solidFill>
              </a:rPr>
              <a:t>Increase in providers with a radiographer with &gt;0.2wte role in </a:t>
            </a:r>
            <a:r>
              <a:rPr lang="en-GB" sz="3200" dirty="0" smtClean="0">
                <a:solidFill>
                  <a:schemeClr val="bg1"/>
                </a:solidFill>
              </a:rPr>
              <a:t>research</a:t>
            </a:r>
            <a:r>
              <a:rPr lang="en-GB" sz="3200" dirty="0" smtClean="0">
                <a:solidFill>
                  <a:schemeClr val="tx1"/>
                </a:solidFill>
              </a:rPr>
              <a:t> (17</a:t>
            </a:r>
            <a:r>
              <a:rPr lang="en-GB" sz="3200" dirty="0" smtClean="0">
                <a:solidFill>
                  <a:schemeClr val="tx1"/>
                </a:solidFill>
              </a:rPr>
              <a:t>% in 2012 and 29% in </a:t>
            </a:r>
            <a:r>
              <a:rPr lang="en-GB" sz="3200" dirty="0" smtClean="0">
                <a:solidFill>
                  <a:schemeClr val="tx1"/>
                </a:solidFill>
              </a:rPr>
              <a:t>2015)</a:t>
            </a:r>
            <a:endParaRPr lang="en-GB" sz="3200" dirty="0" smtClean="0">
              <a:solidFill>
                <a:schemeClr val="tx1"/>
              </a:solidFill>
            </a:endParaRPr>
          </a:p>
          <a:p>
            <a:pPr algn="l">
              <a:buNone/>
            </a:pPr>
            <a:endParaRPr lang="en-GB" sz="2000" dirty="0" smtClean="0">
              <a:solidFill>
                <a:schemeClr val="bg1"/>
              </a:solidFill>
            </a:endParaRPr>
          </a:p>
          <a:p>
            <a:pPr algn="l"/>
            <a:endParaRPr lang="en-GB" dirty="0">
              <a:solidFill>
                <a:schemeClr val="bg1"/>
              </a:solidFill>
            </a:endParaRPr>
          </a:p>
        </p:txBody>
      </p:sp>
    </p:spTree>
    <p:extLst>
      <p:ext uri="{BB962C8B-B14F-4D97-AF65-F5344CB8AC3E}">
        <p14:creationId xmlns="" xmlns:p14="http://schemas.microsoft.com/office/powerpoint/2010/main" val="11862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chemeClr val="tx2"/>
                </a:solidFill>
              </a:rPr>
              <a:t>Key messages</a:t>
            </a:r>
            <a:endParaRPr lang="en-GB" sz="4000" b="1" dirty="0">
              <a:solidFill>
                <a:schemeClr val="tx2"/>
              </a:solidFill>
            </a:endParaRPr>
          </a:p>
        </p:txBody>
      </p:sp>
      <p:sp>
        <p:nvSpPr>
          <p:cNvPr id="3" name="Content Placeholder 2"/>
          <p:cNvSpPr>
            <a:spLocks noGrp="1"/>
          </p:cNvSpPr>
          <p:nvPr>
            <p:ph sz="half" idx="1"/>
          </p:nvPr>
        </p:nvSpPr>
        <p:spPr/>
        <p:txBody>
          <a:bodyPr>
            <a:normAutofit fontScale="25000" lnSpcReduction="20000"/>
          </a:bodyPr>
          <a:lstStyle/>
          <a:p>
            <a:pPr>
              <a:buClr>
                <a:srgbClr val="FFC000"/>
              </a:buClr>
              <a:buNone/>
            </a:pPr>
            <a:r>
              <a:rPr lang="en-GB" sz="11200" dirty="0" smtClean="0">
                <a:solidFill>
                  <a:schemeClr val="tx1">
                    <a:lumMod val="85000"/>
                  </a:schemeClr>
                </a:solidFill>
              </a:rPr>
              <a:t>Measure and promote the </a:t>
            </a:r>
            <a:r>
              <a:rPr lang="en-GB" sz="11200" dirty="0" smtClean="0">
                <a:solidFill>
                  <a:schemeClr val="tx1">
                    <a:lumMod val="85000"/>
                  </a:schemeClr>
                </a:solidFill>
              </a:rPr>
              <a:t>impact of change on patient </a:t>
            </a:r>
            <a:r>
              <a:rPr lang="en-GB" sz="11200" dirty="0" smtClean="0">
                <a:solidFill>
                  <a:schemeClr val="tx1"/>
                </a:solidFill>
              </a:rPr>
              <a:t>experience/patient outcomes</a:t>
            </a:r>
          </a:p>
          <a:p>
            <a:pPr>
              <a:buClr>
                <a:srgbClr val="FFC000"/>
              </a:buClr>
              <a:buNone/>
            </a:pPr>
            <a:r>
              <a:rPr lang="en-GB" sz="11200" dirty="0" smtClean="0">
                <a:solidFill>
                  <a:schemeClr val="tx1"/>
                </a:solidFill>
              </a:rPr>
              <a:t>Share </a:t>
            </a:r>
            <a:r>
              <a:rPr lang="en-GB" sz="11200" dirty="0" smtClean="0">
                <a:solidFill>
                  <a:schemeClr val="tx1"/>
                </a:solidFill>
              </a:rPr>
              <a:t>good practice and </a:t>
            </a:r>
            <a:r>
              <a:rPr lang="en-GB" sz="11200" dirty="0" smtClean="0">
                <a:solidFill>
                  <a:schemeClr val="tx1"/>
                </a:solidFill>
              </a:rPr>
              <a:t>evidence the quality</a:t>
            </a:r>
          </a:p>
          <a:p>
            <a:pPr>
              <a:buClr>
                <a:srgbClr val="FFC000"/>
              </a:buClr>
              <a:buNone/>
            </a:pPr>
            <a:r>
              <a:rPr lang="en-GB" sz="11200" dirty="0" smtClean="0">
                <a:solidFill>
                  <a:schemeClr val="tx1"/>
                </a:solidFill>
              </a:rPr>
              <a:t> </a:t>
            </a:r>
            <a:r>
              <a:rPr lang="en-GB" sz="11200" dirty="0" smtClean="0">
                <a:solidFill>
                  <a:schemeClr val="tx1"/>
                </a:solidFill>
              </a:rPr>
              <a:t>Implement best practice for patients :-use evidence, audit and research to influence change</a:t>
            </a:r>
          </a:p>
          <a:p>
            <a:pPr>
              <a:buClr>
                <a:srgbClr val="FFC000"/>
              </a:buClr>
              <a:buNone/>
            </a:pPr>
            <a:r>
              <a:rPr lang="en-GB" sz="11200" dirty="0" smtClean="0">
                <a:solidFill>
                  <a:schemeClr val="tx1"/>
                </a:solidFill>
              </a:rPr>
              <a:t>Share </a:t>
            </a:r>
            <a:r>
              <a:rPr lang="en-GB" sz="11200" dirty="0" smtClean="0">
                <a:solidFill>
                  <a:schemeClr val="tx1"/>
                </a:solidFill>
              </a:rPr>
              <a:t>service model examples, templates, toolkits to facilitate wider roll out</a:t>
            </a:r>
          </a:p>
          <a:p>
            <a:pPr lvl="3" algn="l">
              <a:buFont typeface="Arial" pitchFamily="34" charset="0"/>
              <a:buChar char="•"/>
            </a:pPr>
            <a:endParaRPr lang="en-GB" dirty="0" smtClean="0">
              <a:solidFill>
                <a:schemeClr val="bg1"/>
              </a:solidFill>
            </a:endParaRPr>
          </a:p>
        </p:txBody>
      </p:sp>
      <p:sp>
        <p:nvSpPr>
          <p:cNvPr id="4" name="Content Placeholder 3"/>
          <p:cNvSpPr>
            <a:spLocks noGrp="1"/>
          </p:cNvSpPr>
          <p:nvPr>
            <p:ph sz="half" idx="2"/>
          </p:nvPr>
        </p:nvSpPr>
        <p:spPr/>
        <p:txBody>
          <a:bodyPr>
            <a:normAutofit fontScale="25000" lnSpcReduction="20000"/>
          </a:bodyPr>
          <a:lstStyle/>
          <a:p>
            <a:pPr algn="l">
              <a:buClr>
                <a:srgbClr val="FFC000"/>
              </a:buClr>
              <a:buNone/>
            </a:pPr>
            <a:r>
              <a:rPr lang="en-GB" sz="5600" dirty="0" smtClean="0">
                <a:solidFill>
                  <a:schemeClr val="bg1"/>
                </a:solidFill>
              </a:rPr>
              <a:t> </a:t>
            </a:r>
            <a:r>
              <a:rPr lang="en-GB" sz="11200" dirty="0" smtClean="0">
                <a:solidFill>
                  <a:schemeClr val="tx1"/>
                </a:solidFill>
              </a:rPr>
              <a:t>New workforce models  - developed to meet patient needs not around 	professional boundaries</a:t>
            </a:r>
          </a:p>
          <a:p>
            <a:pPr>
              <a:buNone/>
            </a:pPr>
            <a:r>
              <a:rPr lang="en-GB" sz="9600" dirty="0" smtClean="0"/>
              <a:t>Much </a:t>
            </a:r>
            <a:r>
              <a:rPr lang="en-GB" sz="9600" dirty="0" smtClean="0"/>
              <a:t>greater use of ALL </a:t>
            </a:r>
            <a:r>
              <a:rPr lang="en-GB" sz="9600" dirty="0" smtClean="0"/>
              <a:t>skills</a:t>
            </a:r>
            <a:endParaRPr lang="en-GB" sz="9600" dirty="0" smtClean="0"/>
          </a:p>
          <a:p>
            <a:pPr>
              <a:buNone/>
            </a:pPr>
            <a:r>
              <a:rPr lang="en-GB" sz="9600" dirty="0" smtClean="0"/>
              <a:t>Across and between </a:t>
            </a:r>
            <a:r>
              <a:rPr lang="en-GB" sz="9600" dirty="0" smtClean="0"/>
              <a:t>providers</a:t>
            </a:r>
            <a:endParaRPr lang="en-GB" sz="9600" dirty="0" smtClean="0"/>
          </a:p>
          <a:p>
            <a:pPr>
              <a:buNone/>
            </a:pPr>
            <a:r>
              <a:rPr lang="en-GB" sz="9600" dirty="0" smtClean="0"/>
              <a:t>Everyone working at their highest level, highest </a:t>
            </a:r>
            <a:r>
              <a:rPr lang="en-GB" sz="9600" dirty="0" smtClean="0"/>
              <a:t>capability</a:t>
            </a:r>
            <a:endParaRPr lang="en-GB" sz="9600" dirty="0" smtClean="0"/>
          </a:p>
          <a:p>
            <a:pPr>
              <a:buNone/>
            </a:pPr>
            <a:r>
              <a:rPr lang="en-GB" sz="9600" dirty="0" smtClean="0"/>
              <a:t>Invest in the current workforce </a:t>
            </a:r>
          </a:p>
          <a:p>
            <a:pPr>
              <a:buNone/>
            </a:pPr>
            <a:r>
              <a:rPr lang="en-GB" sz="9600" dirty="0" smtClean="0"/>
              <a:t>PATIENT CENTRAL – across sectors</a:t>
            </a:r>
          </a:p>
          <a:p>
            <a:pPr algn="l">
              <a:buClr>
                <a:srgbClr val="FFC000"/>
              </a:buClr>
              <a:buFont typeface="Wingdings" pitchFamily="2" charset="2"/>
              <a:buChar char="§"/>
            </a:pPr>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 </a:t>
            </a:r>
            <a:endParaRPr lang="en-GB" dirty="0">
              <a:solidFill>
                <a:schemeClr val="bg1"/>
              </a:solidFill>
            </a:endParaRPr>
          </a:p>
        </p:txBody>
      </p:sp>
    </p:spTree>
    <p:extLst>
      <p:ext uri="{BB962C8B-B14F-4D97-AF65-F5344CB8AC3E}">
        <p14:creationId xmlns="" xmlns:p14="http://schemas.microsoft.com/office/powerpoint/2010/main" val="2021179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10000"/>
                  </a:schemeClr>
                </a:solidFill>
              </a:rPr>
              <a:t>Questions?</a:t>
            </a:r>
            <a:endParaRPr lang="en-GB" dirty="0">
              <a:solidFill>
                <a:schemeClr val="bg2">
                  <a:lumMod val="10000"/>
                </a:schemeClr>
              </a:solidFill>
            </a:endParaRPr>
          </a:p>
        </p:txBody>
      </p:sp>
      <p:pic>
        <p:nvPicPr>
          <p:cNvPr id="4" name="Content Placeholder 3" descr="Success.jpg"/>
          <p:cNvPicPr>
            <a:picLocks noGrp="1" noChangeAspect="1"/>
          </p:cNvPicPr>
          <p:nvPr>
            <p:ph idx="1"/>
          </p:nvPr>
        </p:nvPicPr>
        <p:blipFill>
          <a:blip r:embed="rId2"/>
          <a:stretch>
            <a:fillRect/>
          </a:stretch>
        </p:blipFill>
        <p:spPr>
          <a:xfrm>
            <a:off x="2228144" y="1825625"/>
            <a:ext cx="7735712" cy="435133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ving money.jpg"/>
          <p:cNvPicPr>
            <a:picLocks noChangeAspect="1"/>
          </p:cNvPicPr>
          <p:nvPr/>
        </p:nvPicPr>
        <p:blipFill>
          <a:blip r:embed="rId3" cstate="print"/>
          <a:stretch>
            <a:fillRect/>
          </a:stretch>
        </p:blipFill>
        <p:spPr>
          <a:xfrm>
            <a:off x="9695282" y="5478363"/>
            <a:ext cx="2187773" cy="1379637"/>
          </a:xfrm>
          <a:prstGeom prst="rect">
            <a:avLst/>
          </a:prstGeom>
        </p:spPr>
      </p:pic>
      <p:sp>
        <p:nvSpPr>
          <p:cNvPr id="2" name="Title 1"/>
          <p:cNvSpPr>
            <a:spLocks noGrp="1"/>
          </p:cNvSpPr>
          <p:nvPr>
            <p:ph type="title"/>
          </p:nvPr>
        </p:nvSpPr>
        <p:spPr/>
        <p:txBody>
          <a:bodyPr/>
          <a:lstStyle/>
          <a:p>
            <a:r>
              <a:rPr lang="en-GB" sz="3600" b="1" dirty="0" smtClean="0">
                <a:solidFill>
                  <a:schemeClr val="tx2">
                    <a:lumMod val="50000"/>
                  </a:schemeClr>
                </a:solidFill>
              </a:rPr>
              <a:t>Changing context </a:t>
            </a:r>
            <a:endParaRPr lang="en-GB" sz="3600" b="1" dirty="0">
              <a:solidFill>
                <a:schemeClr val="tx2">
                  <a:lumMod val="50000"/>
                </a:schemeClr>
              </a:solidFill>
            </a:endParaRPr>
          </a:p>
        </p:txBody>
      </p:sp>
      <p:sp>
        <p:nvSpPr>
          <p:cNvPr id="8" name="Content Placeholder 7"/>
          <p:cNvSpPr>
            <a:spLocks noGrp="1"/>
          </p:cNvSpPr>
          <p:nvPr>
            <p:ph sz="half" idx="1"/>
          </p:nvPr>
        </p:nvSpPr>
        <p:spPr/>
        <p:txBody>
          <a:bodyPr>
            <a:normAutofit lnSpcReduction="10000"/>
          </a:bodyPr>
          <a:lstStyle/>
          <a:p>
            <a:r>
              <a:rPr lang="en-GB" b="1" dirty="0" smtClean="0">
                <a:solidFill>
                  <a:schemeClr val="tx1"/>
                </a:solidFill>
              </a:rPr>
              <a:t>2014 Government Mandate</a:t>
            </a:r>
            <a:endParaRPr lang="en-GB" dirty="0" smtClean="0">
              <a:solidFill>
                <a:schemeClr val="tx1"/>
              </a:solidFill>
            </a:endParaRPr>
          </a:p>
          <a:p>
            <a:r>
              <a:rPr lang="en-GB" i="1" dirty="0" smtClean="0">
                <a:solidFill>
                  <a:schemeClr val="tx1"/>
                </a:solidFill>
              </a:rPr>
              <a:t>NHS Five-Year Forward View identified:</a:t>
            </a:r>
          </a:p>
          <a:p>
            <a:pPr lvl="1">
              <a:buFont typeface="Arial" pitchFamily="34" charset="0"/>
              <a:buChar char="•"/>
            </a:pPr>
            <a:r>
              <a:rPr lang="en-GB" dirty="0" smtClean="0">
                <a:solidFill>
                  <a:schemeClr val="tx1"/>
                </a:solidFill>
              </a:rPr>
              <a:t>The need for engaged relationship with patients, carers and citizens</a:t>
            </a:r>
          </a:p>
          <a:p>
            <a:pPr lvl="1">
              <a:buFont typeface="Arial" pitchFamily="34" charset="0"/>
              <a:buChar char="•"/>
            </a:pPr>
            <a:r>
              <a:rPr lang="en-GB" dirty="0" smtClean="0">
                <a:solidFill>
                  <a:schemeClr val="tx1"/>
                </a:solidFill>
              </a:rPr>
              <a:t>Changes in patients’ health needs and personal preferences</a:t>
            </a:r>
          </a:p>
          <a:p>
            <a:pPr lvl="1">
              <a:buFont typeface="Arial" pitchFamily="34" charset="0"/>
              <a:buChar char="•"/>
            </a:pPr>
            <a:r>
              <a:rPr lang="en-GB" dirty="0" smtClean="0">
                <a:solidFill>
                  <a:schemeClr val="tx1"/>
                </a:solidFill>
              </a:rPr>
              <a:t>Changes in treatments, technologies and care delivery</a:t>
            </a:r>
          </a:p>
          <a:p>
            <a:pPr lvl="1">
              <a:buFont typeface="Arial" pitchFamily="34" charset="0"/>
              <a:buChar char="•"/>
            </a:pPr>
            <a:r>
              <a:rPr lang="en-GB" dirty="0" smtClean="0">
                <a:solidFill>
                  <a:schemeClr val="tx1"/>
                </a:solidFill>
              </a:rPr>
              <a:t>Changes in health services funding growth</a:t>
            </a:r>
            <a:endParaRPr lang="en-GB" dirty="0"/>
          </a:p>
        </p:txBody>
      </p:sp>
      <p:sp>
        <p:nvSpPr>
          <p:cNvPr id="9" name="Content Placeholder 8"/>
          <p:cNvSpPr>
            <a:spLocks noGrp="1"/>
          </p:cNvSpPr>
          <p:nvPr>
            <p:ph sz="half" idx="2"/>
          </p:nvPr>
        </p:nvSpPr>
        <p:spPr/>
        <p:txBody>
          <a:bodyPr>
            <a:normAutofit lnSpcReduction="10000"/>
          </a:bodyPr>
          <a:lstStyle/>
          <a:p>
            <a:r>
              <a:rPr lang="en-GB" i="1" dirty="0" smtClean="0">
                <a:solidFill>
                  <a:schemeClr val="tx1"/>
                </a:solidFill>
              </a:rPr>
              <a:t>Challenges identified:</a:t>
            </a:r>
          </a:p>
          <a:p>
            <a:pPr lvl="1">
              <a:buFont typeface="Arial" pitchFamily="34" charset="0"/>
              <a:buChar char="•"/>
            </a:pPr>
            <a:r>
              <a:rPr lang="en-GB" dirty="0" smtClean="0">
                <a:solidFill>
                  <a:schemeClr val="tx1"/>
                </a:solidFill>
              </a:rPr>
              <a:t>Tighter financial constraints</a:t>
            </a:r>
          </a:p>
          <a:p>
            <a:pPr lvl="1">
              <a:buFont typeface="Arial" pitchFamily="34" charset="0"/>
              <a:buChar char="•"/>
            </a:pPr>
            <a:r>
              <a:rPr lang="en-GB" dirty="0" smtClean="0">
                <a:solidFill>
                  <a:schemeClr val="tx1"/>
                </a:solidFill>
              </a:rPr>
              <a:t>Significant concerns about the quality, safety and delivery of care</a:t>
            </a:r>
          </a:p>
          <a:p>
            <a:pPr lvl="1">
              <a:buFont typeface="Arial" pitchFamily="34" charset="0"/>
              <a:buChar char="•"/>
            </a:pPr>
            <a:r>
              <a:rPr lang="en-GB" dirty="0" smtClean="0">
                <a:solidFill>
                  <a:schemeClr val="tx1"/>
                </a:solidFill>
              </a:rPr>
              <a:t>Workforce issues – workforce shortages: medical and non-medical</a:t>
            </a:r>
          </a:p>
          <a:p>
            <a:r>
              <a:rPr lang="en-GB" sz="2400" b="1" dirty="0" smtClean="0">
                <a:solidFill>
                  <a:schemeClr val="tx1"/>
                </a:solidFill>
              </a:rPr>
              <a:t> </a:t>
            </a:r>
            <a:r>
              <a:rPr lang="en-GB" sz="3600" b="1" dirty="0" smtClean="0">
                <a:solidFill>
                  <a:schemeClr val="tx1"/>
                </a:solidFill>
              </a:rPr>
              <a:t>New models of care</a:t>
            </a:r>
          </a:p>
          <a:p>
            <a:pPr lvl="1"/>
            <a:r>
              <a:rPr lang="en-GB" b="1" dirty="0" smtClean="0">
                <a:solidFill>
                  <a:schemeClr val="tx1"/>
                </a:solidFill>
              </a:rPr>
              <a:t>Vanguards</a:t>
            </a:r>
          </a:p>
          <a:p>
            <a:pPr lvl="1"/>
            <a:r>
              <a:rPr lang="en-GB" b="1" dirty="0" smtClean="0">
                <a:solidFill>
                  <a:schemeClr val="tx1"/>
                </a:solidFill>
              </a:rPr>
              <a:t>STP’s</a:t>
            </a:r>
          </a:p>
          <a:p>
            <a:pPr lvl="1"/>
            <a:r>
              <a:rPr lang="en-GB" b="1" dirty="0" smtClean="0">
                <a:solidFill>
                  <a:schemeClr val="tx1"/>
                </a:solidFill>
              </a:rPr>
              <a:t>Transforming Social Care</a:t>
            </a:r>
            <a:endParaRPr lang="en-GB" dirty="0">
              <a:solidFill>
                <a:schemeClr val="tx1"/>
              </a:solidFill>
            </a:endParaRPr>
          </a:p>
        </p:txBody>
      </p:sp>
      <p:pic>
        <p:nvPicPr>
          <p:cNvPr id="7" name="Picture 6" descr="nhs_logo.jpg"/>
          <p:cNvPicPr>
            <a:picLocks noChangeAspect="1"/>
          </p:cNvPicPr>
          <p:nvPr/>
        </p:nvPicPr>
        <p:blipFill>
          <a:blip r:embed="rId4" cstate="print"/>
          <a:stretch>
            <a:fillRect/>
          </a:stretch>
        </p:blipFill>
        <p:spPr>
          <a:xfrm>
            <a:off x="3235393" y="5848971"/>
            <a:ext cx="2163431" cy="655983"/>
          </a:xfrm>
          <a:prstGeom prst="rect">
            <a:avLst/>
          </a:prstGeom>
        </p:spPr>
      </p:pic>
    </p:spTree>
    <p:extLst>
      <p:ext uri="{BB962C8B-B14F-4D97-AF65-F5344CB8AC3E}">
        <p14:creationId xmlns="" xmlns:p14="http://schemas.microsoft.com/office/powerpoint/2010/main" val="24267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50000"/>
                  </a:schemeClr>
                </a:solidFill>
              </a:rPr>
              <a:t>‘Allied Health Professionals</a:t>
            </a:r>
            <a:br>
              <a:rPr lang="en-GB" dirty="0" smtClean="0">
                <a:solidFill>
                  <a:schemeClr val="tx2">
                    <a:lumMod val="50000"/>
                  </a:schemeClr>
                </a:solidFill>
              </a:rPr>
            </a:br>
            <a:r>
              <a:rPr lang="en-GB" dirty="0" smtClean="0">
                <a:solidFill>
                  <a:schemeClr val="tx2">
                    <a:lumMod val="50000"/>
                  </a:schemeClr>
                </a:solidFill>
              </a:rPr>
              <a:t>into Action’</a:t>
            </a:r>
            <a:endParaRPr lang="en-GB" dirty="0">
              <a:solidFill>
                <a:schemeClr val="tx2">
                  <a:lumMod val="50000"/>
                </a:schemeClr>
              </a:solidFill>
            </a:endParaRPr>
          </a:p>
        </p:txBody>
      </p:sp>
      <p:sp>
        <p:nvSpPr>
          <p:cNvPr id="3" name="Content Placeholder 2"/>
          <p:cNvSpPr>
            <a:spLocks noGrp="1"/>
          </p:cNvSpPr>
          <p:nvPr>
            <p:ph sz="half" idx="1"/>
          </p:nvPr>
        </p:nvSpPr>
        <p:spPr/>
        <p:txBody>
          <a:bodyPr>
            <a:normAutofit/>
          </a:bodyPr>
          <a:lstStyle/>
          <a:p>
            <a:pPr fontAlgn="base"/>
            <a:r>
              <a:rPr lang="en-GB" dirty="0" smtClean="0">
                <a:solidFill>
                  <a:schemeClr val="tx1"/>
                </a:solidFill>
              </a:rPr>
              <a:t>A clear view of the </a:t>
            </a:r>
            <a:r>
              <a:rPr lang="en-GB" b="1" dirty="0" smtClean="0">
                <a:solidFill>
                  <a:schemeClr val="tx1"/>
                </a:solidFill>
              </a:rPr>
              <a:t>potential of AHPs</a:t>
            </a:r>
            <a:endParaRPr lang="en-GB" dirty="0" smtClean="0">
              <a:solidFill>
                <a:schemeClr val="tx1"/>
              </a:solidFill>
            </a:endParaRPr>
          </a:p>
          <a:p>
            <a:pPr fontAlgn="base"/>
            <a:r>
              <a:rPr lang="en-GB" dirty="0" smtClean="0">
                <a:solidFill>
                  <a:schemeClr val="tx1"/>
                </a:solidFill>
              </a:rPr>
              <a:t>53 examples of </a:t>
            </a:r>
            <a:r>
              <a:rPr lang="en-GB" b="1" dirty="0" smtClean="0">
                <a:solidFill>
                  <a:schemeClr val="tx1"/>
                </a:solidFill>
              </a:rPr>
              <a:t>innovative AHP practice</a:t>
            </a:r>
            <a:endParaRPr lang="en-GB" dirty="0" smtClean="0">
              <a:solidFill>
                <a:schemeClr val="tx1"/>
              </a:solidFill>
            </a:endParaRPr>
          </a:p>
          <a:p>
            <a:pPr fontAlgn="base"/>
            <a:r>
              <a:rPr lang="en-GB" dirty="0" smtClean="0">
                <a:solidFill>
                  <a:schemeClr val="tx1"/>
                </a:solidFill>
              </a:rPr>
              <a:t>A </a:t>
            </a:r>
            <a:r>
              <a:rPr lang="en-GB" b="1" dirty="0" smtClean="0">
                <a:solidFill>
                  <a:schemeClr val="tx1"/>
                </a:solidFill>
              </a:rPr>
              <a:t>framework</a:t>
            </a:r>
            <a:r>
              <a:rPr lang="en-GB" dirty="0" smtClean="0">
                <a:solidFill>
                  <a:schemeClr val="tx1"/>
                </a:solidFill>
              </a:rPr>
              <a:t> to help </a:t>
            </a:r>
            <a:r>
              <a:rPr lang="en-GB" b="1" dirty="0" smtClean="0">
                <a:solidFill>
                  <a:schemeClr val="tx1"/>
                </a:solidFill>
              </a:rPr>
              <a:t>develop local delivery plans</a:t>
            </a:r>
            <a:r>
              <a:rPr lang="en-GB" dirty="0" smtClean="0">
                <a:solidFill>
                  <a:schemeClr val="tx1"/>
                </a:solidFill>
              </a:rPr>
              <a:t>.</a:t>
            </a:r>
          </a:p>
          <a:p>
            <a:endParaRPr lang="en-GB" dirty="0" smtClean="0">
              <a:solidFill>
                <a:schemeClr val="tx1"/>
              </a:solidFill>
            </a:endParaRPr>
          </a:p>
          <a:p>
            <a:r>
              <a:rPr lang="en-GB" sz="2400" dirty="0" smtClean="0">
                <a:solidFill>
                  <a:schemeClr val="tx1"/>
                </a:solidFill>
              </a:rPr>
              <a:t>To follow and get </a:t>
            </a:r>
            <a:r>
              <a:rPr lang="en-GB" sz="2400" dirty="0" smtClean="0">
                <a:solidFill>
                  <a:schemeClr val="tx1"/>
                </a:solidFill>
              </a:rPr>
              <a:t>involved:</a:t>
            </a:r>
            <a:endParaRPr lang="en-GB" sz="2400" dirty="0" smtClean="0">
              <a:solidFill>
                <a:schemeClr val="tx1"/>
              </a:solidFill>
            </a:endParaRPr>
          </a:p>
          <a:p>
            <a:r>
              <a:rPr lang="en-GB" dirty="0" smtClean="0">
                <a:solidFill>
                  <a:schemeClr val="accent4"/>
                </a:solidFill>
                <a:hlinkClick r:id="rId3"/>
              </a:rPr>
              <a:t>#</a:t>
            </a:r>
            <a:r>
              <a:rPr lang="en-GB" dirty="0" err="1" smtClean="0">
                <a:solidFill>
                  <a:schemeClr val="accent4"/>
                </a:solidFill>
                <a:hlinkClick r:id="rId3"/>
              </a:rPr>
              <a:t>AHPsintoAction</a:t>
            </a:r>
            <a:endParaRPr lang="en-GB" dirty="0" smtClean="0">
              <a:solidFill>
                <a:schemeClr val="accent4"/>
              </a:solidFill>
            </a:endParaRPr>
          </a:p>
          <a:p>
            <a:endParaRPr lang="en-GB" dirty="0"/>
          </a:p>
        </p:txBody>
      </p:sp>
      <p:sp>
        <p:nvSpPr>
          <p:cNvPr id="4" name="Content Placeholder 3"/>
          <p:cNvSpPr>
            <a:spLocks noGrp="1"/>
          </p:cNvSpPr>
          <p:nvPr>
            <p:ph sz="half" idx="2"/>
          </p:nvPr>
        </p:nvSpPr>
        <p:spPr/>
        <p:txBody>
          <a:bodyPr>
            <a:normAutofit/>
          </a:bodyPr>
          <a:lstStyle/>
          <a:p>
            <a:pPr fontAlgn="base"/>
            <a:r>
              <a:rPr lang="en-GB" dirty="0" smtClean="0"/>
              <a:t>It describes the:</a:t>
            </a:r>
          </a:p>
          <a:p>
            <a:pPr fontAlgn="base"/>
            <a:r>
              <a:rPr lang="en-GB" b="1" dirty="0" smtClean="0"/>
              <a:t>Impact</a:t>
            </a:r>
            <a:r>
              <a:rPr lang="en-GB" dirty="0" smtClean="0"/>
              <a:t> of the effective and efficient use of AHPs for people</a:t>
            </a:r>
          </a:p>
          <a:p>
            <a:pPr fontAlgn="base"/>
            <a:r>
              <a:rPr lang="en-GB" b="1" dirty="0" smtClean="0"/>
              <a:t>Commitment</a:t>
            </a:r>
            <a:r>
              <a:rPr lang="en-GB" dirty="0" smtClean="0"/>
              <a:t> to the way services are delivered</a:t>
            </a:r>
          </a:p>
          <a:p>
            <a:pPr fontAlgn="base"/>
            <a:r>
              <a:rPr lang="en-GB" b="1" dirty="0" smtClean="0"/>
              <a:t>Priorities</a:t>
            </a:r>
            <a:r>
              <a:rPr lang="en-GB" dirty="0" smtClean="0"/>
              <a:t> to meet the challenges of changing care needs.</a:t>
            </a:r>
          </a:p>
          <a:p>
            <a:endParaRPr lang="en-GB" dirty="0"/>
          </a:p>
        </p:txBody>
      </p:sp>
      <p:pic>
        <p:nvPicPr>
          <p:cNvPr id="5" name="Picture 4" descr="ahp-action.jpg"/>
          <p:cNvPicPr>
            <a:picLocks noChangeAspect="1"/>
          </p:cNvPicPr>
          <p:nvPr/>
        </p:nvPicPr>
        <p:blipFill>
          <a:blip r:embed="rId4"/>
          <a:stretch>
            <a:fillRect/>
          </a:stretch>
        </p:blipFill>
        <p:spPr>
          <a:xfrm>
            <a:off x="4659164" y="4470446"/>
            <a:ext cx="1820725" cy="2387554"/>
          </a:xfrm>
          <a:prstGeom prst="rect">
            <a:avLst/>
          </a:prstGeom>
        </p:spPr>
      </p:pic>
      <p:sp>
        <p:nvSpPr>
          <p:cNvPr id="6" name="Rectangle 5"/>
          <p:cNvSpPr/>
          <p:nvPr/>
        </p:nvSpPr>
        <p:spPr>
          <a:xfrm>
            <a:off x="7368669" y="6330851"/>
            <a:ext cx="4823331" cy="307777"/>
          </a:xfrm>
          <a:prstGeom prst="rect">
            <a:avLst/>
          </a:prstGeom>
        </p:spPr>
        <p:txBody>
          <a:bodyPr wrap="square">
            <a:spAutoFit/>
          </a:bodyPr>
          <a:lstStyle/>
          <a:p>
            <a:r>
              <a:rPr lang="en-GB" sz="1400" dirty="0" smtClean="0"/>
              <a:t>https://www.england.nhs.uk/ourwork/qual-clin-lead/ahp/</a:t>
            </a:r>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274588"/>
            <a:ext cx="10634155" cy="1143000"/>
          </a:xfrm>
        </p:spPr>
        <p:txBody>
          <a:bodyPr lIns="91430" tIns="45716" rIns="91430" bIns="45716">
            <a:normAutofit/>
          </a:bodyPr>
          <a:lstStyle/>
          <a:p>
            <a:r>
              <a:rPr lang="en-GB" b="1" dirty="0" smtClean="0">
                <a:solidFill>
                  <a:schemeClr val="tx2">
                    <a:lumMod val="50000"/>
                  </a:schemeClr>
                </a:solidFill>
              </a:rPr>
              <a:t>Clinical Imaging services </a:t>
            </a:r>
            <a:r>
              <a:rPr lang="en-GB" sz="3200" b="1" dirty="0">
                <a:solidFill>
                  <a:schemeClr val="bg1"/>
                </a:solidFill>
              </a:rPr>
              <a:t/>
            </a:r>
            <a:br>
              <a:rPr lang="en-GB" sz="3200" b="1" dirty="0">
                <a:solidFill>
                  <a:schemeClr val="bg1"/>
                </a:solidFill>
              </a:rPr>
            </a:br>
            <a:endParaRPr lang="en-GB" sz="3200" b="1" dirty="0">
              <a:solidFill>
                <a:schemeClr val="tx1"/>
              </a:solidFill>
            </a:endParaRPr>
          </a:p>
        </p:txBody>
      </p:sp>
      <p:sp>
        <p:nvSpPr>
          <p:cNvPr id="7" name="Rectangle 6"/>
          <p:cNvSpPr/>
          <p:nvPr/>
        </p:nvSpPr>
        <p:spPr>
          <a:xfrm>
            <a:off x="2893484" y="7250182"/>
            <a:ext cx="6096000" cy="400110"/>
          </a:xfrm>
          <a:prstGeom prst="rect">
            <a:avLst/>
          </a:prstGeom>
        </p:spPr>
        <p:txBody>
          <a:bodyPr>
            <a:spAutoFit/>
          </a:bodyPr>
          <a:lstStyle/>
          <a:p>
            <a:pPr>
              <a:lnSpc>
                <a:spcPts val="2400"/>
              </a:lnSpc>
              <a:spcAft>
                <a:spcPts val="1125"/>
              </a:spcAft>
            </a:pPr>
            <a:r>
              <a:rPr lang="en-GB" sz="3600" b="1" dirty="0">
                <a:solidFill>
                  <a:schemeClr val="bg1"/>
                </a:solidFill>
              </a:rPr>
              <a:t> </a:t>
            </a:r>
            <a:endParaRPr lang="en-GB" b="1" dirty="0">
              <a:solidFill>
                <a:schemeClr val="bg1"/>
              </a:solidFill>
            </a:endParaRPr>
          </a:p>
        </p:txBody>
      </p:sp>
      <p:pic>
        <p:nvPicPr>
          <p:cNvPr id="9" name="Picture 8"/>
          <p:cNvPicPr>
            <a:picLocks noChangeAspect="1"/>
          </p:cNvPicPr>
          <p:nvPr/>
        </p:nvPicPr>
        <p:blipFill>
          <a:blip r:embed="rId3"/>
          <a:stretch>
            <a:fillRect/>
          </a:stretch>
        </p:blipFill>
        <p:spPr>
          <a:xfrm>
            <a:off x="45706" y="1256124"/>
            <a:ext cx="9763312" cy="5437132"/>
          </a:xfrm>
          <a:prstGeom prst="rect">
            <a:avLst/>
          </a:prstGeom>
        </p:spPr>
      </p:pic>
      <p:sp>
        <p:nvSpPr>
          <p:cNvPr id="3" name="Rectangle 2"/>
          <p:cNvSpPr/>
          <p:nvPr/>
        </p:nvSpPr>
        <p:spPr>
          <a:xfrm>
            <a:off x="9210502" y="4472247"/>
            <a:ext cx="2892998" cy="1703030"/>
          </a:xfrm>
          <a:prstGeom prst="rect">
            <a:avLst/>
          </a:prstGeom>
          <a:ln>
            <a:solidFill>
              <a:schemeClr val="bg1"/>
            </a:solidFill>
          </a:ln>
        </p:spPr>
        <p:txBody>
          <a:bodyPr wrap="square">
            <a:spAutoFit/>
          </a:bodyPr>
          <a:lstStyle/>
          <a:p>
            <a:pPr algn="ctr" defTabSz="410688" fontAlgn="base" hangingPunct="0">
              <a:lnSpc>
                <a:spcPct val="150000"/>
              </a:lnSpc>
              <a:spcBef>
                <a:spcPct val="0"/>
              </a:spcBef>
              <a:spcAft>
                <a:spcPts val="703"/>
              </a:spcAft>
              <a:defRPr/>
            </a:pPr>
            <a:r>
              <a:rPr lang="en-GB" b="1" dirty="0">
                <a:solidFill>
                  <a:srgbClr val="000000"/>
                </a:solidFill>
                <a:latin typeface="Helvetica Light" charset="0"/>
                <a:ea typeface="Calibri"/>
                <a:cs typeface="Times New Roman"/>
                <a:sym typeface="Helvetica Light" charset="0"/>
              </a:rPr>
              <a:t>People living with cancer </a:t>
            </a:r>
            <a:r>
              <a:rPr lang="en-GB" b="1" dirty="0" smtClean="0">
                <a:solidFill>
                  <a:srgbClr val="000000"/>
                </a:solidFill>
                <a:latin typeface="Helvetica Light" charset="0"/>
                <a:ea typeface="Calibri"/>
                <a:cs typeface="Times New Roman"/>
                <a:sym typeface="Helvetica Light" charset="0"/>
              </a:rPr>
              <a:t>set </a:t>
            </a:r>
            <a:r>
              <a:rPr lang="en-GB" b="1" dirty="0">
                <a:solidFill>
                  <a:srgbClr val="000000"/>
                </a:solidFill>
                <a:latin typeface="Helvetica Light" charset="0"/>
                <a:ea typeface="Calibri"/>
                <a:cs typeface="Times New Roman"/>
                <a:sym typeface="Helvetica Light" charset="0"/>
              </a:rPr>
              <a:t>to double by 2030- demand will continue to grow </a:t>
            </a:r>
          </a:p>
        </p:txBody>
      </p:sp>
    </p:spTree>
    <p:extLst>
      <p:ext uri="{BB962C8B-B14F-4D97-AF65-F5344CB8AC3E}">
        <p14:creationId xmlns="" xmlns:p14="http://schemas.microsoft.com/office/powerpoint/2010/main" val="154964536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63365" y="1030427"/>
            <a:ext cx="9759064" cy="5505023"/>
          </a:xfrm>
          <a:prstGeom prst="rect">
            <a:avLst/>
          </a:prstGeom>
          <a:ln>
            <a:noFill/>
          </a:ln>
          <a:effectLst>
            <a:softEdge rad="112500"/>
          </a:effectLst>
        </p:spPr>
      </p:pic>
      <p:sp>
        <p:nvSpPr>
          <p:cNvPr id="2" name="Title 1"/>
          <p:cNvSpPr>
            <a:spLocks noGrp="1"/>
          </p:cNvSpPr>
          <p:nvPr>
            <p:ph type="title"/>
          </p:nvPr>
        </p:nvSpPr>
        <p:spPr/>
        <p:txBody>
          <a:bodyPr lIns="91430" tIns="45716" rIns="91430" bIns="45716">
            <a:normAutofit/>
          </a:bodyPr>
          <a:lstStyle/>
          <a:p>
            <a:r>
              <a:rPr lang="en-GB" sz="4000" b="1" dirty="0" smtClean="0">
                <a:solidFill>
                  <a:schemeClr val="tx2">
                    <a:lumMod val="50000"/>
                  </a:schemeClr>
                </a:solidFill>
              </a:rPr>
              <a:t>Workforce challenges</a:t>
            </a:r>
            <a:r>
              <a:rPr lang="en-GB" sz="3800" dirty="0" smtClean="0">
                <a:solidFill>
                  <a:schemeClr val="tx1"/>
                </a:solidFill>
              </a:rPr>
              <a:t/>
            </a:r>
            <a:br>
              <a:rPr lang="en-GB" sz="3800" dirty="0" smtClean="0">
                <a:solidFill>
                  <a:schemeClr val="tx1"/>
                </a:solidFill>
              </a:rPr>
            </a:br>
            <a:endParaRPr lang="en-GB" sz="3800" dirty="0">
              <a:solidFill>
                <a:schemeClr val="tx1"/>
              </a:solidFill>
            </a:endParaRP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411483" y="5135275"/>
            <a:ext cx="3780517" cy="1400175"/>
          </a:xfrm>
          <a:prstGeom prst="rect">
            <a:avLst/>
          </a:prstGeom>
        </p:spPr>
      </p:pic>
    </p:spTree>
    <p:extLst>
      <p:ext uri="{BB962C8B-B14F-4D97-AF65-F5344CB8AC3E}">
        <p14:creationId xmlns="" xmlns:p14="http://schemas.microsoft.com/office/powerpoint/2010/main" val="220731471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410667" fontAlgn="base" hangingPunct="0">
              <a:spcAft>
                <a:spcPct val="0"/>
              </a:spcAft>
            </a:pPr>
            <a:r>
              <a:rPr lang="en-GB" sz="3600" b="1" dirty="0" smtClean="0">
                <a:solidFill>
                  <a:schemeClr val="tx2">
                    <a:lumMod val="50000"/>
                  </a:schemeClr>
                </a:solidFill>
                <a:latin typeface="Helvetica Light" charset="0"/>
                <a:sym typeface="Helvetica Light" charset="0"/>
              </a:rPr>
              <a:t>Career Progression Framework</a:t>
            </a:r>
            <a:r>
              <a:rPr lang="en-GB" sz="3600" b="1" dirty="0" smtClean="0">
                <a:solidFill>
                  <a:srgbClr val="FFFFFF"/>
                </a:solidFill>
                <a:latin typeface="Helvetica Light" charset="0"/>
                <a:sym typeface="Helvetica Light" charset="0"/>
              </a:rPr>
              <a:t/>
            </a:r>
            <a:br>
              <a:rPr lang="en-GB" sz="3600" b="1" dirty="0" smtClean="0">
                <a:solidFill>
                  <a:srgbClr val="FFFFFF"/>
                </a:solidFill>
                <a:latin typeface="Helvetica Light" charset="0"/>
                <a:sym typeface="Helvetica Light" charset="0"/>
              </a:rPr>
            </a:br>
            <a:r>
              <a:rPr lang="en-GB" sz="3375" b="1" dirty="0">
                <a:solidFill>
                  <a:srgbClr val="EA8B00"/>
                </a:solidFill>
                <a:effectLst>
                  <a:outerShdw blurRad="38100" dist="38100" dir="2700000" algn="tl">
                    <a:srgbClr val="000000">
                      <a:alpha val="43137"/>
                    </a:srgbClr>
                  </a:outerShdw>
                </a:effectLst>
                <a:latin typeface="Tahoma" pitchFamily="34" charset="0"/>
                <a:cs typeface="Tahoma" pitchFamily="34" charset="0"/>
              </a:rPr>
              <a:t/>
            </a:r>
            <a:br>
              <a:rPr lang="en-GB" sz="3375" b="1" dirty="0">
                <a:solidFill>
                  <a:srgbClr val="EA8B00"/>
                </a:solidFill>
                <a:effectLst>
                  <a:outerShdw blurRad="38100" dist="38100" dir="2700000" algn="tl">
                    <a:srgbClr val="000000">
                      <a:alpha val="43137"/>
                    </a:srgbClr>
                  </a:outerShdw>
                </a:effectLst>
                <a:latin typeface="Tahoma" pitchFamily="34" charset="0"/>
                <a:cs typeface="Tahoma" pitchFamily="34" charset="0"/>
              </a:rPr>
            </a:br>
            <a:endParaRPr lang="en-GB" sz="3375" b="1" dirty="0"/>
          </a:p>
        </p:txBody>
      </p:sp>
      <p:sp>
        <p:nvSpPr>
          <p:cNvPr id="4" name="Content Placeholder 3"/>
          <p:cNvSpPr>
            <a:spLocks noGrp="1"/>
          </p:cNvSpPr>
          <p:nvPr>
            <p:ph sz="half" idx="2"/>
          </p:nvPr>
        </p:nvSpPr>
        <p:spPr>
          <a:xfrm>
            <a:off x="610196" y="2780928"/>
            <a:ext cx="5386091" cy="3344838"/>
          </a:xfrm>
        </p:spPr>
        <p:txBody>
          <a:bodyPr/>
          <a:lstStyle/>
          <a:p>
            <a:endParaRPr lang="en-GB" dirty="0" smtClean="0">
              <a:solidFill>
                <a:schemeClr val="bg1"/>
              </a:solidFill>
              <a:latin typeface="Tahoma" pitchFamily="34" charset="0"/>
              <a:ea typeface="Tahoma" pitchFamily="34" charset="0"/>
              <a:cs typeface="Tahoma" pitchFamily="34" charset="0"/>
            </a:endParaRPr>
          </a:p>
          <a:p>
            <a:endParaRPr lang="en-GB" sz="2000" dirty="0" smtClean="0">
              <a:solidFill>
                <a:schemeClr val="bg1"/>
              </a:solidFill>
              <a:latin typeface="Tahoma" pitchFamily="34" charset="0"/>
              <a:ea typeface="Tahoma" pitchFamily="34" charset="0"/>
              <a:cs typeface="Tahoma" pitchFamily="34" charset="0"/>
            </a:endParaRPr>
          </a:p>
          <a:p>
            <a:endParaRPr lang="en-GB" dirty="0" smtClean="0">
              <a:solidFill>
                <a:schemeClr val="bg1"/>
              </a:solidFill>
              <a:latin typeface="Tahoma" pitchFamily="34" charset="0"/>
              <a:ea typeface="Tahoma" pitchFamily="34" charset="0"/>
              <a:cs typeface="Tahoma" pitchFamily="34" charset="0"/>
            </a:endParaRPr>
          </a:p>
          <a:p>
            <a:pPr>
              <a:buNone/>
            </a:pPr>
            <a:endParaRPr lang="en-GB" dirty="0" smtClean="0">
              <a:solidFill>
                <a:schemeClr val="bg1"/>
              </a:solidFill>
              <a:latin typeface="Tahoma" pitchFamily="34" charset="0"/>
              <a:ea typeface="Tahoma" pitchFamily="34" charset="0"/>
              <a:cs typeface="Tahoma" pitchFamily="34" charset="0"/>
            </a:endParaRPr>
          </a:p>
        </p:txBody>
      </p:sp>
      <p:sp>
        <p:nvSpPr>
          <p:cNvPr id="16" name="Text Placeholder 15"/>
          <p:cNvSpPr>
            <a:spLocks noGrp="1"/>
          </p:cNvSpPr>
          <p:nvPr>
            <p:ph type="body" sz="quarter" idx="3"/>
          </p:nvPr>
        </p:nvSpPr>
        <p:spPr>
          <a:xfrm>
            <a:off x="6192741" y="1844824"/>
            <a:ext cx="5389065" cy="432048"/>
          </a:xfrm>
        </p:spPr>
        <p:txBody>
          <a:bodyPr/>
          <a:lstStyle/>
          <a:p>
            <a:r>
              <a:rPr lang="en-GB" dirty="0" smtClean="0">
                <a:solidFill>
                  <a:schemeClr val="tx1"/>
                </a:solidFill>
              </a:rPr>
              <a:t>Clinical practice </a:t>
            </a:r>
            <a:endParaRPr lang="en-GB" dirty="0">
              <a:solidFill>
                <a:schemeClr val="tx1"/>
              </a:solidFill>
            </a:endParaRPr>
          </a:p>
        </p:txBody>
      </p:sp>
      <p:sp>
        <p:nvSpPr>
          <p:cNvPr id="17" name="Content Placeholder 16"/>
          <p:cNvSpPr>
            <a:spLocks noGrp="1"/>
          </p:cNvSpPr>
          <p:nvPr>
            <p:ph sz="quarter" idx="4"/>
          </p:nvPr>
        </p:nvSpPr>
        <p:spPr>
          <a:xfrm>
            <a:off x="6237096" y="2492897"/>
            <a:ext cx="5389065" cy="3951387"/>
          </a:xfrm>
        </p:spPr>
        <p:txBody>
          <a:bodyPr/>
          <a:lstStyle/>
          <a:p>
            <a:r>
              <a:rPr lang="en-GB" sz="2400" dirty="0">
                <a:solidFill>
                  <a:schemeClr val="tx1"/>
                </a:solidFill>
              </a:rPr>
              <a:t>Consultant Practitioner </a:t>
            </a:r>
          </a:p>
          <a:p>
            <a:r>
              <a:rPr lang="en-GB" sz="2400" dirty="0">
                <a:solidFill>
                  <a:schemeClr val="tx1"/>
                </a:solidFill>
              </a:rPr>
              <a:t>Advanced Practitioner</a:t>
            </a:r>
          </a:p>
          <a:p>
            <a:r>
              <a:rPr lang="en-GB" sz="2400" dirty="0" smtClean="0">
                <a:solidFill>
                  <a:schemeClr val="tx1"/>
                </a:solidFill>
              </a:rPr>
              <a:t>Practitioner </a:t>
            </a:r>
            <a:r>
              <a:rPr lang="en-GB" sz="1200" dirty="0" smtClean="0">
                <a:solidFill>
                  <a:schemeClr val="tx1"/>
                </a:solidFill>
              </a:rPr>
              <a:t>[Registration level]</a:t>
            </a:r>
          </a:p>
          <a:p>
            <a:r>
              <a:rPr lang="en-GB" sz="2400" dirty="0" smtClean="0">
                <a:solidFill>
                  <a:schemeClr val="tx1"/>
                </a:solidFill>
              </a:rPr>
              <a:t>Assistant </a:t>
            </a:r>
            <a:r>
              <a:rPr lang="en-GB" sz="2400" dirty="0">
                <a:solidFill>
                  <a:schemeClr val="tx1"/>
                </a:solidFill>
              </a:rPr>
              <a:t>Practitioner </a:t>
            </a:r>
          </a:p>
          <a:p>
            <a:endParaRPr lang="en-GB" sz="2400" dirty="0" smtClean="0">
              <a:solidFill>
                <a:schemeClr val="tx1"/>
              </a:solidFill>
            </a:endParaRPr>
          </a:p>
        </p:txBody>
      </p:sp>
      <p:pic>
        <p:nvPicPr>
          <p:cNvPr id="19" name="Picture 3"/>
          <p:cNvPicPr>
            <a:picLocks noChangeAspect="1" noChangeArrowheads="1"/>
          </p:cNvPicPr>
          <p:nvPr/>
        </p:nvPicPr>
        <p:blipFill>
          <a:blip r:embed="rId3" cstate="print"/>
          <a:srcRect/>
          <a:stretch>
            <a:fillRect/>
          </a:stretch>
        </p:blipFill>
        <p:spPr bwMode="auto">
          <a:xfrm>
            <a:off x="4994620" y="4522651"/>
            <a:ext cx="2024137" cy="2132856"/>
          </a:xfrm>
          <a:prstGeom prst="rect">
            <a:avLst/>
          </a:prstGeom>
          <a:noFill/>
          <a:ln w="9525">
            <a:solidFill>
              <a:schemeClr val="bg1"/>
            </a:solidFill>
            <a:miter lim="800000"/>
            <a:headEnd/>
            <a:tailEnd/>
          </a:ln>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9403" y="2924944"/>
            <a:ext cx="4742344" cy="2664135"/>
          </a:xfrm>
          <a:prstGeom prst="rect">
            <a:avLst/>
          </a:prstGeom>
        </p:spPr>
      </p:pic>
      <p:pic>
        <p:nvPicPr>
          <p:cNvPr id="23" name="Content Placeholder 9" descr="learning outcomes 3.png"/>
          <p:cNvPicPr>
            <a:picLocks noChangeAspect="1"/>
          </p:cNvPicPr>
          <p:nvPr/>
        </p:nvPicPr>
        <p:blipFill>
          <a:blip r:embed="rId5" cstate="print"/>
          <a:stretch>
            <a:fillRect/>
          </a:stretch>
        </p:blipFill>
        <p:spPr>
          <a:xfrm>
            <a:off x="7018757" y="4522651"/>
            <a:ext cx="3492500" cy="1743075"/>
          </a:xfrm>
          <a:prstGeom prst="rect">
            <a:avLst/>
          </a:prstGeom>
        </p:spPr>
      </p:pic>
    </p:spTree>
    <p:extLst>
      <p:ext uri="{BB962C8B-B14F-4D97-AF65-F5344CB8AC3E}">
        <p14:creationId xmlns="" xmlns:p14="http://schemas.microsoft.com/office/powerpoint/2010/main" val="9521207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55" y="274588"/>
            <a:ext cx="10914551" cy="1143000"/>
          </a:xfrm>
        </p:spPr>
        <p:txBody>
          <a:bodyPr/>
          <a:lstStyle/>
          <a:p>
            <a:r>
              <a:rPr lang="en-GB" sz="2800" b="1" dirty="0" smtClean="0">
                <a:solidFill>
                  <a:schemeClr val="tx2">
                    <a:lumMod val="50000"/>
                  </a:schemeClr>
                </a:solidFill>
              </a:rPr>
              <a:t>Recognition of the national importance of  </a:t>
            </a:r>
            <a:br>
              <a:rPr lang="en-GB" sz="2800" b="1" dirty="0" smtClean="0">
                <a:solidFill>
                  <a:schemeClr val="tx2">
                    <a:lumMod val="50000"/>
                  </a:schemeClr>
                </a:solidFill>
              </a:rPr>
            </a:br>
            <a:r>
              <a:rPr lang="en-GB" sz="2800" b="1" dirty="0" smtClean="0">
                <a:solidFill>
                  <a:schemeClr val="tx2">
                    <a:lumMod val="50000"/>
                  </a:schemeClr>
                </a:solidFill>
              </a:rPr>
              <a:t>Advanced Clinical Practice across UK</a:t>
            </a:r>
            <a:endParaRPr lang="en-GB" sz="2800" b="1" dirty="0">
              <a:solidFill>
                <a:schemeClr val="tx2">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431371" y="2564904"/>
            <a:ext cx="2880320" cy="2160240"/>
          </a:xfrm>
        </p:spPr>
      </p:pic>
      <p:sp>
        <p:nvSpPr>
          <p:cNvPr id="4" name="Text Placeholder 3"/>
          <p:cNvSpPr>
            <a:spLocks noGrp="1"/>
          </p:cNvSpPr>
          <p:nvPr>
            <p:ph sz="half" idx="2"/>
          </p:nvPr>
        </p:nvSpPr>
        <p:spPr>
          <a:xfrm>
            <a:off x="3599723" y="2564905"/>
            <a:ext cx="8544949" cy="4136927"/>
          </a:xfrm>
          <a:prstGeom prst="rect">
            <a:avLst/>
          </a:prstGeom>
        </p:spPr>
        <p:txBody>
          <a:bodyPr>
            <a:normAutofit/>
          </a:bodyPr>
          <a:lstStyle/>
          <a:p>
            <a:pPr algn="l"/>
            <a:r>
              <a:rPr lang="en-GB" sz="2400" dirty="0" smtClean="0">
                <a:solidFill>
                  <a:schemeClr val="tx1"/>
                </a:solidFill>
              </a:rPr>
              <a:t>Advanced Clinical Practice across the multi-professional workforce can be used:</a:t>
            </a:r>
          </a:p>
          <a:p>
            <a:pPr algn="l">
              <a:lnSpc>
                <a:spcPct val="150000"/>
              </a:lnSpc>
              <a:buClr>
                <a:srgbClr val="92D050"/>
              </a:buClr>
              <a:buFont typeface="Wingdings" pitchFamily="2" charset="2"/>
              <a:buChar char="ü"/>
            </a:pPr>
            <a:r>
              <a:rPr lang="en-GB" sz="2400" dirty="0" smtClean="0">
                <a:solidFill>
                  <a:schemeClr val="tx1"/>
                </a:solidFill>
              </a:rPr>
              <a:t>to effectively enhance capacity and capability within teams</a:t>
            </a:r>
          </a:p>
          <a:p>
            <a:pPr algn="l">
              <a:lnSpc>
                <a:spcPct val="150000"/>
              </a:lnSpc>
              <a:buClr>
                <a:srgbClr val="92D050"/>
              </a:buClr>
              <a:buFont typeface="Wingdings" pitchFamily="2" charset="2"/>
              <a:buChar char="ü"/>
            </a:pPr>
            <a:r>
              <a:rPr lang="en-GB" sz="2400" dirty="0" smtClean="0">
                <a:solidFill>
                  <a:schemeClr val="tx1"/>
                </a:solidFill>
              </a:rPr>
              <a:t>to provide safe, accessible and high quality care for patients</a:t>
            </a:r>
            <a:endParaRPr lang="en-GB" sz="2400" dirty="0">
              <a:solidFill>
                <a:schemeClr val="tx1"/>
              </a:solidFill>
            </a:endParaRPr>
          </a:p>
          <a:p>
            <a:pPr algn="l">
              <a:lnSpc>
                <a:spcPct val="150000"/>
              </a:lnSpc>
              <a:buClr>
                <a:srgbClr val="92D050"/>
              </a:buClr>
              <a:buFont typeface="Wingdings" pitchFamily="2" charset="2"/>
              <a:buChar char="ü"/>
            </a:pPr>
            <a:r>
              <a:rPr lang="en-GB" sz="2400" dirty="0" smtClean="0">
                <a:solidFill>
                  <a:schemeClr val="tx1"/>
                </a:solidFill>
              </a:rPr>
              <a:t>to help to close the gap of workforce shortages</a:t>
            </a:r>
          </a:p>
          <a:p>
            <a:pPr algn="l">
              <a:lnSpc>
                <a:spcPct val="150000"/>
              </a:lnSpc>
              <a:buClr>
                <a:srgbClr val="92D050"/>
              </a:buClr>
              <a:buFont typeface="Wingdings" pitchFamily="2" charset="2"/>
              <a:buChar char="ü"/>
            </a:pPr>
            <a:r>
              <a:rPr lang="en-GB" sz="2400" dirty="0" smtClean="0">
                <a:solidFill>
                  <a:schemeClr val="tx1"/>
                </a:solidFill>
              </a:rPr>
              <a:t>to work differently in providing care delivery </a:t>
            </a:r>
          </a:p>
        </p:txBody>
      </p:sp>
      <p:pic>
        <p:nvPicPr>
          <p:cNvPr id="7" name="Picture 6"/>
          <p:cNvPicPr>
            <a:picLocks noChangeAspect="1"/>
          </p:cNvPicPr>
          <p:nvPr/>
        </p:nvPicPr>
        <p:blipFill>
          <a:blip r:embed="rId4"/>
          <a:stretch>
            <a:fillRect/>
          </a:stretch>
        </p:blipFill>
        <p:spPr>
          <a:xfrm>
            <a:off x="667255" y="4941168"/>
            <a:ext cx="2408552" cy="1354150"/>
          </a:xfrm>
          <a:prstGeom prst="rect">
            <a:avLst/>
          </a:prstGeom>
          <a:ln>
            <a:solidFill>
              <a:schemeClr val="bg1"/>
            </a:solidFill>
          </a:ln>
        </p:spPr>
      </p:pic>
    </p:spTree>
    <p:extLst>
      <p:ext uri="{BB962C8B-B14F-4D97-AF65-F5344CB8AC3E}">
        <p14:creationId xmlns="" xmlns:p14="http://schemas.microsoft.com/office/powerpoint/2010/main" val="372510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333009" y="4522754"/>
            <a:ext cx="4056092" cy="2335246"/>
          </a:xfrm>
          <a:prstGeom prst="rect">
            <a:avLst/>
          </a:prstGeom>
          <a:noFill/>
          <a:ln w="9525">
            <a:solidFill>
              <a:srgbClr val="7030A0"/>
            </a:solid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319869" y="4699820"/>
            <a:ext cx="1910535" cy="1216539"/>
          </a:xfrm>
          <a:prstGeom prst="rect">
            <a:avLst/>
          </a:prstGeom>
          <a:noFill/>
          <a:ln w="19050" algn="ctr">
            <a:noFill/>
            <a:miter lim="800000"/>
            <a:headEnd/>
            <a:tailEnd/>
          </a:ln>
        </p:spPr>
      </p:pic>
      <p:sp>
        <p:nvSpPr>
          <p:cNvPr id="2" name="Title 1"/>
          <p:cNvSpPr>
            <a:spLocks noGrp="1"/>
          </p:cNvSpPr>
          <p:nvPr>
            <p:ph type="title"/>
          </p:nvPr>
        </p:nvSpPr>
        <p:spPr>
          <a:xfrm>
            <a:off x="550718" y="365125"/>
            <a:ext cx="10804670" cy="1325563"/>
          </a:xfrm>
        </p:spPr>
        <p:txBody>
          <a:bodyPr lIns="91424" tIns="45712" rIns="91424" bIns="45712"/>
          <a:lstStyle/>
          <a:p>
            <a:pPr>
              <a:defRPr/>
            </a:pPr>
            <a:r>
              <a:rPr lang="en-GB" sz="3200" b="1" dirty="0" smtClean="0">
                <a:solidFill>
                  <a:schemeClr val="accent1">
                    <a:lumMod val="50000"/>
                  </a:schemeClr>
                </a:solidFill>
                <a:ea typeface="Tahoma" pitchFamily="34" charset="0"/>
                <a:cs typeface="Tahoma" pitchFamily="34" charset="0"/>
              </a:rPr>
              <a:t>College of Radiographers Advanced </a:t>
            </a:r>
            <a:r>
              <a:rPr lang="en-GB" sz="3200" b="1" dirty="0">
                <a:solidFill>
                  <a:schemeClr val="accent1">
                    <a:lumMod val="50000"/>
                  </a:schemeClr>
                </a:solidFill>
                <a:ea typeface="Tahoma" pitchFamily="34" charset="0"/>
                <a:cs typeface="Tahoma" pitchFamily="34" charset="0"/>
              </a:rPr>
              <a:t>Clinical </a:t>
            </a:r>
            <a:r>
              <a:rPr lang="en-GB" sz="3200" b="1" dirty="0" smtClean="0">
                <a:solidFill>
                  <a:schemeClr val="accent1">
                    <a:lumMod val="50000"/>
                  </a:schemeClr>
                </a:solidFill>
                <a:ea typeface="Tahoma" pitchFamily="34" charset="0"/>
                <a:cs typeface="Tahoma" pitchFamily="34" charset="0"/>
              </a:rPr>
              <a:t>Practice</a:t>
            </a:r>
            <a:br>
              <a:rPr lang="en-GB" sz="3200" b="1" dirty="0" smtClean="0">
                <a:solidFill>
                  <a:schemeClr val="accent1">
                    <a:lumMod val="50000"/>
                  </a:schemeClr>
                </a:solidFill>
                <a:ea typeface="Tahoma" pitchFamily="34" charset="0"/>
                <a:cs typeface="Tahoma" pitchFamily="34" charset="0"/>
              </a:rPr>
            </a:br>
            <a:r>
              <a:rPr lang="en-GB" sz="3200" b="1" dirty="0" smtClean="0">
                <a:solidFill>
                  <a:schemeClr val="accent1">
                    <a:lumMod val="50000"/>
                  </a:schemeClr>
                </a:solidFill>
                <a:ea typeface="Tahoma" pitchFamily="34" charset="0"/>
                <a:cs typeface="Tahoma" pitchFamily="34" charset="0"/>
              </a:rPr>
              <a:t>Accreditation scheme</a:t>
            </a:r>
            <a:r>
              <a:rPr lang="en-GB" sz="3200" b="1" dirty="0" smtClean="0">
                <a:solidFill>
                  <a:schemeClr val="accent1">
                    <a:lumMod val="50000"/>
                  </a:schemeClr>
                </a:solidFill>
                <a:ea typeface="Tahoma" pitchFamily="34" charset="0"/>
                <a:cs typeface="Tahoma" pitchFamily="34" charset="0"/>
              </a:rPr>
              <a:t>  </a:t>
            </a:r>
            <a:endParaRPr lang="en-GB" sz="3200" b="1" dirty="0">
              <a:solidFill>
                <a:schemeClr val="accent1">
                  <a:lumMod val="50000"/>
                </a:schemeClr>
              </a:solidFill>
              <a:ea typeface="Tahoma" pitchFamily="34" charset="0"/>
              <a:cs typeface="Tahoma" pitchFamily="34" charset="0"/>
            </a:endParaRPr>
          </a:p>
        </p:txBody>
      </p:sp>
      <p:sp>
        <p:nvSpPr>
          <p:cNvPr id="8" name="Text Placeholder 7"/>
          <p:cNvSpPr>
            <a:spLocks noGrp="1"/>
          </p:cNvSpPr>
          <p:nvPr>
            <p:ph type="body" idx="1"/>
          </p:nvPr>
        </p:nvSpPr>
        <p:spPr/>
        <p:txBody>
          <a:bodyPr/>
          <a:lstStyle/>
          <a:p>
            <a:r>
              <a:rPr lang="en-GB" dirty="0" smtClean="0">
                <a:solidFill>
                  <a:schemeClr val="tx1"/>
                </a:solidFill>
              </a:rPr>
              <a:t>Are you an advanced clinical practitioner?</a:t>
            </a:r>
            <a:endParaRPr lang="en-GB" dirty="0">
              <a:solidFill>
                <a:schemeClr val="tx1"/>
              </a:solidFill>
            </a:endParaRPr>
          </a:p>
        </p:txBody>
      </p:sp>
      <p:sp>
        <p:nvSpPr>
          <p:cNvPr id="3" name="Content Placeholder 2"/>
          <p:cNvSpPr>
            <a:spLocks noGrp="1"/>
          </p:cNvSpPr>
          <p:nvPr>
            <p:ph sz="half" idx="2"/>
          </p:nvPr>
        </p:nvSpPr>
        <p:spPr/>
        <p:txBody>
          <a:bodyPr lIns="91424" tIns="45712" rIns="91424" bIns="45712">
            <a:normAutofit fontScale="92500"/>
          </a:bodyPr>
          <a:lstStyle/>
          <a:p>
            <a:pPr fontAlgn="auto" hangingPunct="1">
              <a:defRPr/>
            </a:pPr>
            <a:r>
              <a:rPr lang="en-GB" sz="2400" dirty="0" smtClean="0">
                <a:solidFill>
                  <a:schemeClr val="tx1"/>
                </a:solidFill>
                <a:latin typeface="Tahoma" pitchFamily="34" charset="0"/>
                <a:ea typeface="Tahoma" pitchFamily="34" charset="0"/>
                <a:cs typeface="Tahoma" pitchFamily="34" charset="0"/>
              </a:rPr>
              <a:t>a learning </a:t>
            </a:r>
            <a:r>
              <a:rPr lang="en-GB" sz="2400" dirty="0">
                <a:solidFill>
                  <a:schemeClr val="tx1"/>
                </a:solidFill>
                <a:latin typeface="Tahoma" pitchFamily="34" charset="0"/>
                <a:ea typeface="Tahoma" pitchFamily="34" charset="0"/>
                <a:cs typeface="Tahoma" pitchFamily="34" charset="0"/>
              </a:rPr>
              <a:t>programme including the 4 </a:t>
            </a:r>
            <a:r>
              <a:rPr lang="en-GB" sz="2400" dirty="0" smtClean="0">
                <a:solidFill>
                  <a:schemeClr val="tx1"/>
                </a:solidFill>
                <a:latin typeface="Tahoma" pitchFamily="34" charset="0"/>
                <a:ea typeface="Tahoma" pitchFamily="34" charset="0"/>
                <a:cs typeface="Tahoma" pitchFamily="34" charset="0"/>
              </a:rPr>
              <a:t>pillars </a:t>
            </a:r>
            <a:endParaRPr lang="en-GB" sz="2400" dirty="0">
              <a:solidFill>
                <a:schemeClr val="tx1"/>
              </a:solidFill>
              <a:latin typeface="Tahoma" pitchFamily="34" charset="0"/>
              <a:ea typeface="Tahoma" pitchFamily="34" charset="0"/>
              <a:cs typeface="Tahoma" pitchFamily="34" charset="0"/>
            </a:endParaRPr>
          </a:p>
          <a:p>
            <a:pPr lvl="1" algn="l">
              <a:buClr>
                <a:srgbClr val="EA8B00"/>
              </a:buClr>
              <a:buFont typeface="Wingdings" pitchFamily="2" charset="2"/>
              <a:buChar char="ü"/>
              <a:defRPr/>
            </a:pPr>
            <a:r>
              <a:rPr lang="en-GB" sz="1969" dirty="0" smtClean="0">
                <a:solidFill>
                  <a:schemeClr val="tx1"/>
                </a:solidFill>
                <a:latin typeface="Helvetica" pitchFamily="34" charset="0"/>
                <a:ea typeface="Tahoma" pitchFamily="34" charset="0"/>
                <a:cs typeface="Tahoma" pitchFamily="34" charset="0"/>
              </a:rPr>
              <a:t>Expert Clinical Practice</a:t>
            </a:r>
          </a:p>
          <a:p>
            <a:pPr lvl="1" algn="l">
              <a:buClr>
                <a:srgbClr val="EA8B00"/>
              </a:buClr>
              <a:buFont typeface="Wingdings" pitchFamily="2" charset="2"/>
              <a:buChar char="ü"/>
              <a:defRPr/>
            </a:pPr>
            <a:r>
              <a:rPr lang="en-GB" sz="1969" dirty="0" smtClean="0">
                <a:solidFill>
                  <a:schemeClr val="tx1"/>
                </a:solidFill>
                <a:latin typeface="Helvetica" pitchFamily="34" charset="0"/>
                <a:ea typeface="Tahoma" pitchFamily="34" charset="0"/>
                <a:cs typeface="Tahoma" pitchFamily="34" charset="0"/>
              </a:rPr>
              <a:t>Education </a:t>
            </a:r>
            <a:r>
              <a:rPr lang="en-GB" sz="1969" dirty="0">
                <a:solidFill>
                  <a:schemeClr val="tx1"/>
                </a:solidFill>
                <a:latin typeface="Helvetica" pitchFamily="34" charset="0"/>
                <a:ea typeface="Tahoma" pitchFamily="34" charset="0"/>
                <a:cs typeface="Tahoma" pitchFamily="34" charset="0"/>
              </a:rPr>
              <a:t>and professional development.</a:t>
            </a:r>
          </a:p>
          <a:p>
            <a:pPr lvl="1" algn="l">
              <a:buClr>
                <a:srgbClr val="EA8B00"/>
              </a:buClr>
              <a:buFont typeface="Wingdings" pitchFamily="2" charset="2"/>
              <a:buChar char="ü"/>
              <a:defRPr/>
            </a:pPr>
            <a:r>
              <a:rPr lang="en-GB" sz="1969" dirty="0" smtClean="0">
                <a:solidFill>
                  <a:schemeClr val="tx1"/>
                </a:solidFill>
                <a:latin typeface="Helvetica" pitchFamily="34" charset="0"/>
                <a:ea typeface="Tahoma" pitchFamily="34" charset="0"/>
                <a:cs typeface="Tahoma" pitchFamily="34" charset="0"/>
              </a:rPr>
              <a:t>Professional </a:t>
            </a:r>
            <a:r>
              <a:rPr lang="en-GB" sz="1969" dirty="0">
                <a:solidFill>
                  <a:schemeClr val="tx1"/>
                </a:solidFill>
                <a:latin typeface="Helvetica" pitchFamily="34" charset="0"/>
                <a:ea typeface="Tahoma" pitchFamily="34" charset="0"/>
                <a:cs typeface="Tahoma" pitchFamily="34" charset="0"/>
              </a:rPr>
              <a:t>leadership and consultancy</a:t>
            </a:r>
            <a:r>
              <a:rPr lang="en-GB" sz="1969" dirty="0" smtClean="0">
                <a:solidFill>
                  <a:schemeClr val="tx1"/>
                </a:solidFill>
                <a:latin typeface="Helvetica" pitchFamily="34" charset="0"/>
                <a:ea typeface="Tahoma" pitchFamily="34" charset="0"/>
                <a:cs typeface="Tahoma" pitchFamily="34" charset="0"/>
              </a:rPr>
              <a:t>; </a:t>
            </a:r>
          </a:p>
          <a:p>
            <a:pPr lvl="1" algn="l">
              <a:buClr>
                <a:srgbClr val="EA8B00"/>
              </a:buClr>
              <a:buFont typeface="Wingdings" pitchFamily="2" charset="2"/>
              <a:buChar char="ü"/>
              <a:defRPr/>
            </a:pPr>
            <a:r>
              <a:rPr lang="en-GB" sz="1969" dirty="0" smtClean="0">
                <a:solidFill>
                  <a:schemeClr val="tx1"/>
                </a:solidFill>
                <a:latin typeface="Helvetica" pitchFamily="34" charset="0"/>
                <a:ea typeface="Tahoma" pitchFamily="34" charset="0"/>
                <a:cs typeface="Tahoma" pitchFamily="34" charset="0"/>
              </a:rPr>
              <a:t>Practice </a:t>
            </a:r>
            <a:r>
              <a:rPr lang="en-GB" sz="1969" dirty="0">
                <a:solidFill>
                  <a:schemeClr val="tx1"/>
                </a:solidFill>
                <a:latin typeface="Helvetica" pitchFamily="34" charset="0"/>
                <a:ea typeface="Tahoma" pitchFamily="34" charset="0"/>
                <a:cs typeface="Tahoma" pitchFamily="34" charset="0"/>
              </a:rPr>
              <a:t>and service development, research and evaluation;</a:t>
            </a:r>
          </a:p>
          <a:p>
            <a:pPr algn="l">
              <a:buClr>
                <a:srgbClr val="EA8B00"/>
              </a:buClr>
              <a:defRPr/>
            </a:pPr>
            <a:endParaRPr lang="en-GB" sz="1969" dirty="0">
              <a:solidFill>
                <a:schemeClr val="bg1"/>
              </a:solidFill>
              <a:latin typeface="Helvetica" pitchFamily="34" charset="0"/>
              <a:ea typeface="Tahoma" pitchFamily="34" charset="0"/>
              <a:cs typeface="Tahoma" pitchFamily="34" charset="0"/>
            </a:endParaRPr>
          </a:p>
          <a:p>
            <a:pPr>
              <a:buFontTx/>
              <a:buNone/>
              <a:defRPr/>
            </a:pPr>
            <a:r>
              <a:rPr lang="en-GB" sz="1828" dirty="0">
                <a:latin typeface="Tahoma" pitchFamily="34" charset="0"/>
                <a:ea typeface="Tahoma" pitchFamily="34" charset="0"/>
                <a:cs typeface="Tahoma" pitchFamily="34" charset="0"/>
              </a:rPr>
              <a:t> </a:t>
            </a:r>
          </a:p>
          <a:p>
            <a:pPr>
              <a:buFontTx/>
              <a:buNone/>
              <a:defRPr/>
            </a:pPr>
            <a:r>
              <a:rPr lang="en-GB" sz="1828" dirty="0">
                <a:latin typeface="Tahoma" pitchFamily="34" charset="0"/>
                <a:ea typeface="Tahoma" pitchFamily="34" charset="0"/>
                <a:cs typeface="Tahoma" pitchFamily="34" charset="0"/>
              </a:rPr>
              <a:t>	</a:t>
            </a:r>
          </a:p>
          <a:p>
            <a:pPr>
              <a:buFontTx/>
              <a:buNone/>
              <a:defRPr/>
            </a:pPr>
            <a:r>
              <a:rPr lang="en-GB" sz="1828" dirty="0">
                <a:latin typeface="Tahoma" pitchFamily="34" charset="0"/>
                <a:ea typeface="Tahoma" pitchFamily="34" charset="0"/>
                <a:cs typeface="Tahoma" pitchFamily="34" charset="0"/>
              </a:rPr>
              <a:t>	</a:t>
            </a:r>
            <a:endParaRPr lang="en-GB" sz="1828" dirty="0">
              <a:solidFill>
                <a:schemeClr val="accent1"/>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7922020" y="1584793"/>
            <a:ext cx="4043817" cy="4488636"/>
          </a:xfrm>
          <a:prstGeom prst="rect">
            <a:avLst/>
          </a:prstGeom>
          <a:noFill/>
          <a:ln w="9525">
            <a:noFill/>
            <a:miter lim="800000"/>
            <a:headEnd/>
            <a:tailEnd/>
          </a:ln>
        </p:spPr>
      </p:pic>
      <p:sp>
        <p:nvSpPr>
          <p:cNvPr id="7" name="Rectangle 6"/>
          <p:cNvSpPr/>
          <p:nvPr/>
        </p:nvSpPr>
        <p:spPr>
          <a:xfrm>
            <a:off x="8129839" y="6201463"/>
            <a:ext cx="4269980" cy="461665"/>
          </a:xfrm>
          <a:prstGeom prst="rect">
            <a:avLst/>
          </a:prstGeom>
        </p:spPr>
        <p:txBody>
          <a:bodyPr wrap="square">
            <a:spAutoFit/>
          </a:bodyPr>
          <a:lstStyle/>
          <a:p>
            <a:pPr marL="285750" indent="-285750"/>
            <a:r>
              <a:rPr lang="en-GB" sz="1200" dirty="0" smtClean="0">
                <a:hlinkClick r:id="rId6"/>
              </a:rPr>
              <a:t>https://hee.nhs.uk/our-work/developing-our-workforce/advanced-clinical-practice</a:t>
            </a:r>
            <a:endParaRPr lang="en-GB" sz="1200" dirty="0" smtClean="0"/>
          </a:p>
        </p:txBody>
      </p:sp>
    </p:spTree>
    <p:extLst>
      <p:ext uri="{BB962C8B-B14F-4D97-AF65-F5344CB8AC3E}">
        <p14:creationId xmlns="" xmlns:p14="http://schemas.microsoft.com/office/powerpoint/2010/main" val="2566689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1398</TotalTime>
  <Words>1841</Words>
  <Application>Microsoft Office PowerPoint</Application>
  <PresentationFormat>Custom</PresentationFormat>
  <Paragraphs>242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SCoR Scope of Practice</vt:lpstr>
      <vt:lpstr>Overview</vt:lpstr>
      <vt:lpstr>Changing context </vt:lpstr>
      <vt:lpstr>‘Allied Health Professionals into Action’</vt:lpstr>
      <vt:lpstr>Clinical Imaging services  </vt:lpstr>
      <vt:lpstr>Workforce challenges </vt:lpstr>
      <vt:lpstr>Career Progression Framework  </vt:lpstr>
      <vt:lpstr>Recognition of the national importance of   Advanced Clinical Practice across UK</vt:lpstr>
      <vt:lpstr>College of Radiographers Advanced Clinical Practice Accreditation scheme  </vt:lpstr>
      <vt:lpstr> </vt:lpstr>
      <vt:lpstr>Career progression</vt:lpstr>
      <vt:lpstr>SCoR Scope of Practice definition </vt:lpstr>
      <vt:lpstr>The Society of Radiographers Expectations </vt:lpstr>
      <vt:lpstr>Trend in workforce growth Society of Radiographers, 2012-15</vt:lpstr>
      <vt:lpstr>Slide 15</vt:lpstr>
      <vt:lpstr>Examples of services where there are radiographer  advanced practice roles</vt:lpstr>
      <vt:lpstr>Scope of Practice 2015 advanced practitioners/reporting radiographers</vt:lpstr>
      <vt:lpstr>Scope of Practice 2015:  Consultant Radiographers </vt:lpstr>
      <vt:lpstr>Slide 19</vt:lpstr>
      <vt:lpstr>SCoR Scope of Practice survey 2015  Diagnostic Radiography</vt:lpstr>
      <vt:lpstr>Key messages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Marzell</dc:creator>
  <cp:lastModifiedBy>Sue Johnson</cp:lastModifiedBy>
  <cp:revision>131</cp:revision>
  <dcterms:created xsi:type="dcterms:W3CDTF">2015-09-29T19:02:05Z</dcterms:created>
  <dcterms:modified xsi:type="dcterms:W3CDTF">2017-01-27T16:59:15Z</dcterms:modified>
</cp:coreProperties>
</file>