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7" r:id="rId3"/>
    <p:sldMasterId id="2147483680" r:id="rId4"/>
    <p:sldMasterId id="2147483692" r:id="rId5"/>
  </p:sldMasterIdLst>
  <p:notesMasterIdLst>
    <p:notesMasterId r:id="rId23"/>
  </p:notesMasterIdLst>
  <p:handoutMasterIdLst>
    <p:handoutMasterId r:id="rId24"/>
  </p:handoutMasterIdLst>
  <p:sldIdLst>
    <p:sldId id="278" r:id="rId6"/>
    <p:sldId id="296" r:id="rId7"/>
    <p:sldId id="297" r:id="rId8"/>
    <p:sldId id="307" r:id="rId9"/>
    <p:sldId id="295" r:id="rId10"/>
    <p:sldId id="300" r:id="rId11"/>
    <p:sldId id="302" r:id="rId12"/>
    <p:sldId id="298" r:id="rId13"/>
    <p:sldId id="303" r:id="rId14"/>
    <p:sldId id="304" r:id="rId15"/>
    <p:sldId id="305" r:id="rId16"/>
    <p:sldId id="306" r:id="rId17"/>
    <p:sldId id="308" r:id="rId18"/>
    <p:sldId id="309" r:id="rId19"/>
    <p:sldId id="311" r:id="rId20"/>
    <p:sldId id="312" r:id="rId21"/>
    <p:sldId id="27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710"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First presentation</c:v>
                </c:pt>
              </c:strCache>
            </c:strRef>
          </c:tx>
          <c:invertIfNegative val="0"/>
          <c:cat>
            <c:strRef>
              <c:f>Sheet1!$A$2:$A$5</c:f>
              <c:strCache>
                <c:ptCount val="4"/>
                <c:pt idx="0">
                  <c:v>Stage I</c:v>
                </c:pt>
                <c:pt idx="1">
                  <c:v>Stage II</c:v>
                </c:pt>
                <c:pt idx="2">
                  <c:v>Stage III</c:v>
                </c:pt>
                <c:pt idx="3">
                  <c:v>Stage IV</c:v>
                </c:pt>
              </c:strCache>
            </c:strRef>
          </c:cat>
          <c:val>
            <c:numRef>
              <c:f>Sheet1!$B$2:$B$5</c:f>
              <c:numCache>
                <c:formatCode>General</c:formatCode>
                <c:ptCount val="4"/>
                <c:pt idx="0">
                  <c:v>15</c:v>
                </c:pt>
                <c:pt idx="1">
                  <c:v>8</c:v>
                </c:pt>
                <c:pt idx="2">
                  <c:v>22</c:v>
                </c:pt>
                <c:pt idx="3">
                  <c:v>55</c:v>
                </c:pt>
              </c:numCache>
            </c:numRef>
          </c:val>
        </c:ser>
        <c:ser>
          <c:idx val="1"/>
          <c:order val="1"/>
          <c:tx>
            <c:strRef>
              <c:f>Sheet1!$C$1</c:f>
              <c:strCache>
                <c:ptCount val="1"/>
                <c:pt idx="0">
                  <c:v>Second presentation</c:v>
                </c:pt>
              </c:strCache>
            </c:strRef>
          </c:tx>
          <c:invertIfNegative val="0"/>
          <c:cat>
            <c:strRef>
              <c:f>Sheet1!$A$2:$A$5</c:f>
              <c:strCache>
                <c:ptCount val="4"/>
                <c:pt idx="0">
                  <c:v>Stage I</c:v>
                </c:pt>
                <c:pt idx="1">
                  <c:v>Stage II</c:v>
                </c:pt>
                <c:pt idx="2">
                  <c:v>Stage III</c:v>
                </c:pt>
                <c:pt idx="3">
                  <c:v>Stage IV</c:v>
                </c:pt>
              </c:strCache>
            </c:strRef>
          </c:cat>
          <c:val>
            <c:numRef>
              <c:f>Sheet1!$C$2:$C$5</c:f>
              <c:numCache>
                <c:formatCode>General</c:formatCode>
                <c:ptCount val="4"/>
                <c:pt idx="0">
                  <c:v>0</c:v>
                </c:pt>
                <c:pt idx="1">
                  <c:v>15</c:v>
                </c:pt>
                <c:pt idx="2">
                  <c:v>8</c:v>
                </c:pt>
                <c:pt idx="3">
                  <c:v>77</c:v>
                </c:pt>
              </c:numCache>
            </c:numRef>
          </c:val>
        </c:ser>
        <c:dLbls>
          <c:showLegendKey val="0"/>
          <c:showVal val="0"/>
          <c:showCatName val="0"/>
          <c:showSerName val="0"/>
          <c:showPercent val="0"/>
          <c:showBubbleSize val="0"/>
        </c:dLbls>
        <c:gapWidth val="150"/>
        <c:axId val="52797440"/>
        <c:axId val="52798976"/>
      </c:barChart>
      <c:catAx>
        <c:axId val="52797440"/>
        <c:scaling>
          <c:orientation val="minMax"/>
        </c:scaling>
        <c:delete val="0"/>
        <c:axPos val="b"/>
        <c:majorTickMark val="out"/>
        <c:minorTickMark val="none"/>
        <c:tickLblPos val="nextTo"/>
        <c:crossAx val="52798976"/>
        <c:crosses val="autoZero"/>
        <c:auto val="1"/>
        <c:lblAlgn val="ctr"/>
        <c:lblOffset val="100"/>
        <c:noMultiLvlLbl val="0"/>
      </c:catAx>
      <c:valAx>
        <c:axId val="52798976"/>
        <c:scaling>
          <c:orientation val="minMax"/>
        </c:scaling>
        <c:delete val="0"/>
        <c:axPos val="l"/>
        <c:title>
          <c:tx>
            <c:rich>
              <a:bodyPr rot="-5400000" vert="horz"/>
              <a:lstStyle/>
              <a:p>
                <a:pPr>
                  <a:defRPr/>
                </a:pPr>
                <a:r>
                  <a:rPr lang="en-GB" dirty="0" smtClean="0"/>
                  <a:t>Percentage of cases</a:t>
                </a:r>
                <a:endParaRPr lang="en-GB" dirty="0"/>
              </a:p>
            </c:rich>
          </c:tx>
          <c:layout/>
          <c:overlay val="0"/>
        </c:title>
        <c:numFmt formatCode="General" sourceLinked="1"/>
        <c:majorTickMark val="out"/>
        <c:minorTickMark val="none"/>
        <c:tickLblPos val="nextTo"/>
        <c:crossAx val="5279744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Year 1</c:v>
                </c:pt>
              </c:strCache>
            </c:strRef>
          </c:tx>
          <c:invertIfNegative val="0"/>
          <c:cat>
            <c:strRef>
              <c:f>Sheet1!$A$2:$A$5</c:f>
              <c:strCache>
                <c:ptCount val="4"/>
                <c:pt idx="0">
                  <c:v>Stage I</c:v>
                </c:pt>
                <c:pt idx="1">
                  <c:v>Stage II</c:v>
                </c:pt>
                <c:pt idx="2">
                  <c:v>Stage III</c:v>
                </c:pt>
                <c:pt idx="3">
                  <c:v>Stage IV</c:v>
                </c:pt>
              </c:strCache>
            </c:strRef>
          </c:cat>
          <c:val>
            <c:numRef>
              <c:f>Sheet1!$B$2:$B$5</c:f>
              <c:numCache>
                <c:formatCode>General</c:formatCode>
                <c:ptCount val="4"/>
                <c:pt idx="0">
                  <c:v>8082</c:v>
                </c:pt>
                <c:pt idx="1">
                  <c:v>8485</c:v>
                </c:pt>
                <c:pt idx="2">
                  <c:v>8876</c:v>
                </c:pt>
                <c:pt idx="3">
                  <c:v>13292</c:v>
                </c:pt>
              </c:numCache>
            </c:numRef>
          </c:val>
        </c:ser>
        <c:ser>
          <c:idx val="1"/>
          <c:order val="1"/>
          <c:tx>
            <c:strRef>
              <c:f>Sheet1!$C$1</c:f>
              <c:strCache>
                <c:ptCount val="1"/>
                <c:pt idx="0">
                  <c:v>Years 1-5</c:v>
                </c:pt>
              </c:strCache>
            </c:strRef>
          </c:tx>
          <c:invertIfNegative val="0"/>
          <c:cat>
            <c:strRef>
              <c:f>Sheet1!$A$2:$A$5</c:f>
              <c:strCache>
                <c:ptCount val="4"/>
                <c:pt idx="0">
                  <c:v>Stage I</c:v>
                </c:pt>
                <c:pt idx="1">
                  <c:v>Stage II</c:v>
                </c:pt>
                <c:pt idx="2">
                  <c:v>Stage III</c:v>
                </c:pt>
                <c:pt idx="3">
                  <c:v>Stage IV</c:v>
                </c:pt>
              </c:strCache>
            </c:strRef>
          </c:cat>
          <c:val>
            <c:numRef>
              <c:f>Sheet1!$C$2:$C$5</c:f>
              <c:numCache>
                <c:formatCode>General</c:formatCode>
                <c:ptCount val="4"/>
                <c:pt idx="0">
                  <c:v>37768</c:v>
                </c:pt>
                <c:pt idx="1">
                  <c:v>39651</c:v>
                </c:pt>
                <c:pt idx="2">
                  <c:v>17452</c:v>
                </c:pt>
                <c:pt idx="3">
                  <c:v>13292</c:v>
                </c:pt>
              </c:numCache>
            </c:numRef>
          </c:val>
        </c:ser>
        <c:dLbls>
          <c:showLegendKey val="0"/>
          <c:showVal val="0"/>
          <c:showCatName val="0"/>
          <c:showSerName val="0"/>
          <c:showPercent val="0"/>
          <c:showBubbleSize val="0"/>
        </c:dLbls>
        <c:gapWidth val="150"/>
        <c:axId val="52069504"/>
        <c:axId val="52103808"/>
      </c:barChart>
      <c:catAx>
        <c:axId val="52069504"/>
        <c:scaling>
          <c:orientation val="minMax"/>
        </c:scaling>
        <c:delete val="0"/>
        <c:axPos val="b"/>
        <c:majorTickMark val="out"/>
        <c:minorTickMark val="none"/>
        <c:tickLblPos val="nextTo"/>
        <c:crossAx val="52103808"/>
        <c:crosses val="autoZero"/>
        <c:auto val="1"/>
        <c:lblAlgn val="ctr"/>
        <c:lblOffset val="100"/>
        <c:noMultiLvlLbl val="0"/>
      </c:catAx>
      <c:valAx>
        <c:axId val="52103808"/>
        <c:scaling>
          <c:orientation val="minMax"/>
        </c:scaling>
        <c:delete val="0"/>
        <c:axPos val="l"/>
        <c:title>
          <c:tx>
            <c:rich>
              <a:bodyPr rot="-5400000" vert="horz"/>
              <a:lstStyle/>
              <a:p>
                <a:pPr>
                  <a:defRPr/>
                </a:pPr>
                <a:r>
                  <a:rPr lang="en-GB" dirty="0" smtClean="0"/>
                  <a:t>Cost (£s)</a:t>
                </a:r>
                <a:endParaRPr lang="en-GB" dirty="0"/>
              </a:p>
            </c:rich>
          </c:tx>
          <c:layout/>
          <c:overlay val="0"/>
        </c:title>
        <c:numFmt formatCode="General" sourceLinked="1"/>
        <c:majorTickMark val="out"/>
        <c:minorTickMark val="none"/>
        <c:tickLblPos val="nextTo"/>
        <c:crossAx val="5206950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Stage I</c:v>
                </c:pt>
                <c:pt idx="1">
                  <c:v>Stage II</c:v>
                </c:pt>
                <c:pt idx="2">
                  <c:v>Stage III</c:v>
                </c:pt>
                <c:pt idx="3">
                  <c:v>Stage IV</c:v>
                </c:pt>
              </c:strCache>
            </c:strRef>
          </c:cat>
          <c:val>
            <c:numRef>
              <c:f>Sheet1!$B$2:$B$5</c:f>
              <c:numCache>
                <c:formatCode>General</c:formatCode>
                <c:ptCount val="4"/>
                <c:pt idx="0">
                  <c:v>3.79</c:v>
                </c:pt>
                <c:pt idx="1">
                  <c:v>3.6</c:v>
                </c:pt>
                <c:pt idx="2">
                  <c:v>1.49</c:v>
                </c:pt>
                <c:pt idx="3">
                  <c:v>0.76</c:v>
                </c:pt>
              </c:numCache>
            </c:numRef>
          </c:val>
        </c:ser>
        <c:dLbls>
          <c:showLegendKey val="0"/>
          <c:showVal val="0"/>
          <c:showCatName val="0"/>
          <c:showSerName val="0"/>
          <c:showPercent val="0"/>
          <c:showBubbleSize val="0"/>
        </c:dLbls>
        <c:gapWidth val="150"/>
        <c:axId val="52081408"/>
        <c:axId val="52096000"/>
      </c:barChart>
      <c:catAx>
        <c:axId val="52081408"/>
        <c:scaling>
          <c:orientation val="minMax"/>
        </c:scaling>
        <c:delete val="0"/>
        <c:axPos val="b"/>
        <c:majorTickMark val="out"/>
        <c:minorTickMark val="none"/>
        <c:tickLblPos val="nextTo"/>
        <c:crossAx val="52096000"/>
        <c:crosses val="autoZero"/>
        <c:auto val="1"/>
        <c:lblAlgn val="ctr"/>
        <c:lblOffset val="100"/>
        <c:noMultiLvlLbl val="0"/>
      </c:catAx>
      <c:valAx>
        <c:axId val="52096000"/>
        <c:scaling>
          <c:orientation val="minMax"/>
        </c:scaling>
        <c:delete val="0"/>
        <c:axPos val="l"/>
        <c:title>
          <c:tx>
            <c:rich>
              <a:bodyPr rot="-5400000" vert="horz"/>
              <a:lstStyle/>
              <a:p>
                <a:pPr>
                  <a:defRPr/>
                </a:pPr>
                <a:r>
                  <a:rPr lang="en-GB" dirty="0" smtClean="0"/>
                  <a:t>QALYs</a:t>
                </a:r>
                <a:endParaRPr lang="en-GB" dirty="0"/>
              </a:p>
            </c:rich>
          </c:tx>
          <c:layout/>
          <c:overlay val="0"/>
        </c:title>
        <c:numFmt formatCode="General" sourceLinked="1"/>
        <c:majorTickMark val="out"/>
        <c:minorTickMark val="none"/>
        <c:tickLblPos val="nextTo"/>
        <c:crossAx val="520814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4" y="0"/>
            <a:ext cx="2971800" cy="457200"/>
          </a:xfrm>
          <a:prstGeom prst="rect">
            <a:avLst/>
          </a:prstGeom>
        </p:spPr>
        <p:txBody>
          <a:bodyPr vert="horz" lIns="91440" tIns="45720" rIns="91440" bIns="45720" rtlCol="0"/>
          <a:lstStyle>
            <a:lvl1pPr algn="r">
              <a:defRPr sz="1200"/>
            </a:lvl1pPr>
          </a:lstStyle>
          <a:p>
            <a:fld id="{4A433DB3-3643-4093-80B1-D0D84CC5A088}" type="datetimeFigureOut">
              <a:rPr lang="en-GB" smtClean="0"/>
              <a:t>27/01/2017</a:t>
            </a:fld>
            <a:endParaRPr lang="en-GB" dirty="0"/>
          </a:p>
        </p:txBody>
      </p:sp>
      <p:sp>
        <p:nvSpPr>
          <p:cNvPr id="4" name="Footer Placeholder 3"/>
          <p:cNvSpPr>
            <a:spLocks noGrp="1"/>
          </p:cNvSpPr>
          <p:nvPr>
            <p:ph type="ftr" sz="quarter" idx="2"/>
          </p:nvPr>
        </p:nvSpPr>
        <p:spPr>
          <a:xfrm>
            <a:off x="0" y="8685214"/>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4" y="8685214"/>
            <a:ext cx="2971800" cy="457200"/>
          </a:xfrm>
          <a:prstGeom prst="rect">
            <a:avLst/>
          </a:prstGeom>
        </p:spPr>
        <p:txBody>
          <a:bodyPr vert="horz" lIns="91440" tIns="45720" rIns="91440" bIns="45720" rtlCol="0" anchor="b"/>
          <a:lstStyle>
            <a:lvl1pPr algn="r">
              <a:defRPr sz="1200"/>
            </a:lvl1pPr>
          </a:lstStyle>
          <a:p>
            <a:fld id="{BE12533F-2E0F-400F-ABFF-0553733E8025}" type="slidenum">
              <a:rPr lang="en-GB" smtClean="0"/>
              <a:t>‹#›</a:t>
            </a:fld>
            <a:endParaRPr lang="en-GB" dirty="0"/>
          </a:p>
        </p:txBody>
      </p:sp>
    </p:spTree>
    <p:extLst>
      <p:ext uri="{BB962C8B-B14F-4D97-AF65-F5344CB8AC3E}">
        <p14:creationId xmlns:p14="http://schemas.microsoft.com/office/powerpoint/2010/main" val="20320316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F68059-4A48-4887-86F1-135E996B6949}" type="datetimeFigureOut">
              <a:rPr lang="en-GB" smtClean="0"/>
              <a:t>27/01/2017</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53C812-6CD0-4C25-BCCF-6A6098967136}" type="slidenum">
              <a:rPr lang="en-GB" smtClean="0"/>
              <a:t>‹#›</a:t>
            </a:fld>
            <a:endParaRPr lang="en-GB" dirty="0"/>
          </a:p>
        </p:txBody>
      </p:sp>
    </p:spTree>
    <p:extLst>
      <p:ext uri="{BB962C8B-B14F-4D97-AF65-F5344CB8AC3E}">
        <p14:creationId xmlns:p14="http://schemas.microsoft.com/office/powerpoint/2010/main" val="3661015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0B59ABA-6E1D-436D-9749-12EF98972978}" type="datetimeFigureOut">
              <a:rPr lang="en-GB" smtClean="0"/>
              <a:pPr/>
              <a:t>27/01/2017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ADA7996-0052-42AA-AB40-A6169F1F13AD}" type="slidenum">
              <a:rPr lang="en-GB" smtClean="0"/>
              <a:pPr/>
              <a:t>‹#›</a:t>
            </a:fld>
            <a:endParaRPr lang="en-GB" dirty="0"/>
          </a:p>
        </p:txBody>
      </p:sp>
    </p:spTree>
    <p:extLst>
      <p:ext uri="{BB962C8B-B14F-4D97-AF65-F5344CB8AC3E}">
        <p14:creationId xmlns:p14="http://schemas.microsoft.com/office/powerpoint/2010/main" val="2961045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B59ABA-6E1D-436D-9749-12EF98972978}" type="datetimeFigureOut">
              <a:rPr lang="en-GB" smtClean="0"/>
              <a:pPr/>
              <a:t>27/01/2017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ADA7996-0052-42AA-AB40-A6169F1F13AD}" type="slidenum">
              <a:rPr lang="en-GB" smtClean="0"/>
              <a:pPr/>
              <a:t>‹#›</a:t>
            </a:fld>
            <a:endParaRPr lang="en-GB" dirty="0"/>
          </a:p>
        </p:txBody>
      </p:sp>
    </p:spTree>
    <p:extLst>
      <p:ext uri="{BB962C8B-B14F-4D97-AF65-F5344CB8AC3E}">
        <p14:creationId xmlns:p14="http://schemas.microsoft.com/office/powerpoint/2010/main" val="1820960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B59ABA-6E1D-436D-9749-12EF98972978}" type="datetimeFigureOut">
              <a:rPr lang="en-GB" smtClean="0"/>
              <a:pPr/>
              <a:t>27/01/2017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ADA7996-0052-42AA-AB40-A6169F1F13AD}" type="slidenum">
              <a:rPr lang="en-GB" smtClean="0"/>
              <a:pPr/>
              <a:t>‹#›</a:t>
            </a:fld>
            <a:endParaRPr lang="en-GB" dirty="0"/>
          </a:p>
        </p:txBody>
      </p:sp>
    </p:spTree>
    <p:extLst>
      <p:ext uri="{BB962C8B-B14F-4D97-AF65-F5344CB8AC3E}">
        <p14:creationId xmlns:p14="http://schemas.microsoft.com/office/powerpoint/2010/main" val="3001252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4" name="Picture 3" descr="kcl 24.jpg"/>
          <p:cNvPicPr>
            <a:picLocks noChangeAspect="1"/>
          </p:cNvPicPr>
          <p:nvPr userDrawn="1"/>
        </p:nvPicPr>
        <p:blipFill>
          <a:blip r:embed="rId2" cstate="print">
            <a:extLst>
              <a:ext uri="{28A0092B-C50C-407E-A947-70E740481C1C}">
                <a14:useLocalDpi xmlns:a14="http://schemas.microsoft.com/office/drawing/2010/main" val="0"/>
              </a:ext>
            </a:extLst>
          </a:blip>
          <a:srcRect b="2076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p:cNvSpPr>
          <p:nvPr userDrawn="1"/>
        </p:nvSpPr>
        <p:spPr>
          <a:xfrm>
            <a:off x="0" y="-9524"/>
            <a:ext cx="5664200" cy="6867525"/>
          </a:xfrm>
          <a:prstGeom prst="rect">
            <a:avLst/>
          </a:prstGeom>
          <a:gradFill flip="none" rotWithShape="1">
            <a:gsLst>
              <a:gs pos="0">
                <a:srgbClr val="343C3E"/>
              </a:gs>
              <a:gs pos="100000">
                <a:srgbClr val="FFFFFF">
                  <a:alpha val="0"/>
                </a:srgb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2"/>
              </a:solidFill>
            </a:endParaRPr>
          </a:p>
        </p:txBody>
      </p:sp>
      <p:pic>
        <p:nvPicPr>
          <p:cNvPr id="6" name="Picture 5" descr="KCL_box_red pin rgb.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86715" y="5978527"/>
            <a:ext cx="1157287"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4500" cap="all" baseline="0">
                <a:solidFill>
                  <a:schemeClr val="bg1"/>
                </a:solidFill>
              </a:defRPr>
            </a:lvl1pPr>
          </a:lstStyle>
          <a:p>
            <a:r>
              <a:rPr lang="en-US" smtClean="0"/>
              <a:t>Click to edit Master title style</a:t>
            </a:r>
            <a:endParaRPr lang="en-US" dirty="0"/>
          </a:p>
        </p:txBody>
      </p:sp>
      <p:sp>
        <p:nvSpPr>
          <p:cNvPr id="10" name="Subtitle 2"/>
          <p:cNvSpPr>
            <a:spLocks noGrp="1"/>
          </p:cNvSpPr>
          <p:nvPr>
            <p:ph type="subTitle" idx="1"/>
          </p:nvPr>
        </p:nvSpPr>
        <p:spPr>
          <a:xfrm>
            <a:off x="457203" y="1546583"/>
            <a:ext cx="5562599" cy="3194750"/>
          </a:xfrm>
        </p:spPr>
        <p:txBody>
          <a:bodyPr>
            <a:normAutofit/>
          </a:bodyPr>
          <a:lstStyle>
            <a:lvl1pPr marL="0" indent="0" algn="l">
              <a:lnSpc>
                <a:spcPts val="2800"/>
              </a:lnSpc>
              <a:spcBef>
                <a:spcPts val="0"/>
              </a:spcBef>
              <a:buNone/>
              <a:defRPr sz="2800"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415121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9145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45" name="Title Placeholder 1"/>
          <p:cNvSpPr>
            <a:spLocks noGrp="1"/>
          </p:cNvSpPr>
          <p:nvPr>
            <p:ph type="ctrTitle"/>
          </p:nvPr>
        </p:nvSpPr>
        <p:spPr>
          <a:xfrm>
            <a:off x="371475" y="1484313"/>
            <a:ext cx="6072188" cy="1073150"/>
          </a:xfrm>
        </p:spPr>
        <p:txBody>
          <a:bodyPr/>
          <a:lstStyle>
            <a:lvl1pPr>
              <a:defRPr smtClean="0"/>
            </a:lvl1pPr>
          </a:lstStyle>
          <a:p>
            <a:r>
              <a:rPr smtClean="0"/>
              <a:t>Click to edit Master title style</a:t>
            </a:r>
          </a:p>
        </p:txBody>
      </p:sp>
      <p:sp>
        <p:nvSpPr>
          <p:cNvPr id="95246" name="Text Placeholder 2"/>
          <p:cNvSpPr>
            <a:spLocks noGrp="1"/>
          </p:cNvSpPr>
          <p:nvPr>
            <p:ph type="subTitle" idx="1"/>
          </p:nvPr>
        </p:nvSpPr>
        <p:spPr>
          <a:xfrm>
            <a:off x="371475" y="2708276"/>
            <a:ext cx="6072188" cy="712788"/>
          </a:xfrm>
          <a:ln algn="ctr"/>
        </p:spPr>
        <p:txBody>
          <a:bodyPr/>
          <a:lstStyle>
            <a:lvl1pPr>
              <a:defRPr b="0" smtClean="0">
                <a:solidFill>
                  <a:schemeClr val="tx2"/>
                </a:solidFill>
              </a:defRPr>
            </a:lvl1pPr>
          </a:lstStyle>
          <a:p>
            <a:r>
              <a:rPr lang="en-GB" smtClean="0"/>
              <a:t>Click to edit Master subtitle style</a:t>
            </a:r>
          </a:p>
        </p:txBody>
      </p:sp>
    </p:spTree>
    <p:extLst>
      <p:ext uri="{BB962C8B-B14F-4D97-AF65-F5344CB8AC3E}">
        <p14:creationId xmlns:p14="http://schemas.microsoft.com/office/powerpoint/2010/main" val="78753163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1200"/>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7" name="Title 6"/>
          <p:cNvSpPr>
            <a:spLocks noGrp="1"/>
          </p:cNvSpPr>
          <p:nvPr>
            <p:ph type="title"/>
          </p:nvPr>
        </p:nvSpPr>
        <p:spPr/>
        <p:txBody>
          <a:bodyPr/>
          <a:lstStyle/>
          <a:p>
            <a:r>
              <a:rPr lang="en-GB" noProof="0" smtClean="0"/>
              <a:t>Click to edit Master title style</a:t>
            </a:r>
            <a:endParaRPr lang="en-GB" noProof="0"/>
          </a:p>
        </p:txBody>
      </p:sp>
      <p:sp>
        <p:nvSpPr>
          <p:cNvPr id="4" name="Date Placeholder 3"/>
          <p:cNvSpPr>
            <a:spLocks noGrp="1"/>
          </p:cNvSpPr>
          <p:nvPr>
            <p:ph type="dt" sz="half" idx="10"/>
          </p:nvPr>
        </p:nvSpPr>
        <p:spPr/>
        <p:txBody>
          <a:bodyPr/>
          <a:lstStyle>
            <a:lvl1pPr>
              <a:defRPr/>
            </a:lvl1pPr>
          </a:lstStyle>
          <a:p>
            <a:pPr>
              <a:defRPr/>
            </a:pPr>
            <a:fld id="{2617B976-7766-447C-8305-AE13A274F7CF}" type="datetime1">
              <a:rPr lang="en-GB">
                <a:solidFill>
                  <a:srgbClr val="FFFFFF"/>
                </a:solidFill>
              </a:rPr>
              <a:pPr>
                <a:defRPr/>
              </a:pPr>
              <a:t>27/01/2017</a:t>
            </a:fld>
            <a:endParaRPr lang="en-GB" dirty="0">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8"/>
          <p:cNvSpPr>
            <a:spLocks noGrp="1"/>
          </p:cNvSpPr>
          <p:nvPr>
            <p:ph type="sldNum" sz="quarter" idx="12"/>
          </p:nvPr>
        </p:nvSpPr>
        <p:spPr/>
        <p:txBody>
          <a:bodyPr/>
          <a:lstStyle>
            <a:lvl1pPr>
              <a:defRPr/>
            </a:lvl1pPr>
          </a:lstStyle>
          <a:p>
            <a:pPr>
              <a:defRPr/>
            </a:pPr>
            <a:r>
              <a:rPr lang="en-GB" dirty="0">
                <a:solidFill>
                  <a:srgbClr val="414141">
                    <a:tint val="75000"/>
                  </a:srgbClr>
                </a:solidFill>
              </a:rPr>
              <a:t>Page </a:t>
            </a:r>
            <a:fld id="{EDD7DEB3-3F2D-49C2-92A1-9C8DC379A8B3}" type="slidenum">
              <a:rPr lang="en-GB">
                <a:solidFill>
                  <a:srgbClr val="414141">
                    <a:tint val="75000"/>
                  </a:srgbClr>
                </a:solidFill>
              </a:rPr>
              <a:pPr>
                <a:defRPr/>
              </a:pPr>
              <a:t>‹#›</a:t>
            </a:fld>
            <a:endParaRPr lang="en-GB" dirty="0">
              <a:solidFill>
                <a:srgbClr val="414141">
                  <a:tint val="75000"/>
                </a:srgbClr>
              </a:solidFill>
            </a:endParaRPr>
          </a:p>
        </p:txBody>
      </p:sp>
    </p:spTree>
    <p:extLst>
      <p:ext uri="{BB962C8B-B14F-4D97-AF65-F5344CB8AC3E}">
        <p14:creationId xmlns:p14="http://schemas.microsoft.com/office/powerpoint/2010/main" val="2642880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
        <p:nvSpPr>
          <p:cNvPr id="9" name="Content Placeholder 8"/>
          <p:cNvSpPr>
            <a:spLocks noGrp="1"/>
          </p:cNvSpPr>
          <p:nvPr>
            <p:ph sz="quarter" idx="13"/>
          </p:nvPr>
        </p:nvSpPr>
        <p:spPr>
          <a:xfrm>
            <a:off x="371478" y="1484313"/>
            <a:ext cx="4129087" cy="4681537"/>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0" name="Content Placeholder 8"/>
          <p:cNvSpPr>
            <a:spLocks noGrp="1"/>
          </p:cNvSpPr>
          <p:nvPr>
            <p:ph sz="quarter" idx="14"/>
          </p:nvPr>
        </p:nvSpPr>
        <p:spPr>
          <a:xfrm>
            <a:off x="4691066" y="1484313"/>
            <a:ext cx="4129087" cy="4681537"/>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5" name="Date Placeholder 3"/>
          <p:cNvSpPr>
            <a:spLocks noGrp="1"/>
          </p:cNvSpPr>
          <p:nvPr>
            <p:ph type="dt" sz="half" idx="15"/>
          </p:nvPr>
        </p:nvSpPr>
        <p:spPr/>
        <p:txBody>
          <a:bodyPr/>
          <a:lstStyle>
            <a:lvl1pPr>
              <a:defRPr/>
            </a:lvl1pPr>
          </a:lstStyle>
          <a:p>
            <a:pPr>
              <a:defRPr/>
            </a:pPr>
            <a:fld id="{CA0F77B7-4DFC-49B8-B0A4-88C5A8007A55}" type="datetime1">
              <a:rPr lang="en-GB">
                <a:solidFill>
                  <a:srgbClr val="FFFFFF"/>
                </a:solidFill>
              </a:rPr>
              <a:pPr>
                <a:defRPr/>
              </a:pPr>
              <a:t>27/01/2017</a:t>
            </a:fld>
            <a:endParaRPr lang="en-GB" dirty="0">
              <a:solidFill>
                <a:srgbClr val="FFFFFF"/>
              </a:solidFill>
            </a:endParaRPr>
          </a:p>
        </p:txBody>
      </p:sp>
      <p:sp>
        <p:nvSpPr>
          <p:cNvPr id="6" name="Footer Placeholder 4"/>
          <p:cNvSpPr>
            <a:spLocks noGrp="1"/>
          </p:cNvSpPr>
          <p:nvPr>
            <p:ph type="ftr" sz="quarter" idx="16"/>
          </p:nvPr>
        </p:nvSpPr>
        <p:spPr/>
        <p:txBody>
          <a:bodyPr/>
          <a:lstStyle>
            <a:lvl1pPr>
              <a:defRPr/>
            </a:lvl1pPr>
          </a:lstStyle>
          <a:p>
            <a:pPr>
              <a:defRPr/>
            </a:pPr>
            <a:endParaRPr lang="en-GB" dirty="0"/>
          </a:p>
        </p:txBody>
      </p:sp>
      <p:sp>
        <p:nvSpPr>
          <p:cNvPr id="7" name="Slide Number Placeholder 8"/>
          <p:cNvSpPr>
            <a:spLocks noGrp="1"/>
          </p:cNvSpPr>
          <p:nvPr>
            <p:ph type="sldNum" sz="quarter" idx="17"/>
          </p:nvPr>
        </p:nvSpPr>
        <p:spPr/>
        <p:txBody>
          <a:bodyPr/>
          <a:lstStyle>
            <a:lvl1pPr>
              <a:defRPr/>
            </a:lvl1pPr>
          </a:lstStyle>
          <a:p>
            <a:pPr>
              <a:defRPr/>
            </a:pPr>
            <a:r>
              <a:rPr lang="en-GB" dirty="0">
                <a:solidFill>
                  <a:srgbClr val="414141">
                    <a:tint val="75000"/>
                  </a:srgbClr>
                </a:solidFill>
              </a:rPr>
              <a:t>Page </a:t>
            </a:r>
            <a:fld id="{F4CEE480-4741-4CB8-A343-01FDCCFF4D61}" type="slidenum">
              <a:rPr lang="en-GB">
                <a:solidFill>
                  <a:srgbClr val="414141">
                    <a:tint val="75000"/>
                  </a:srgbClr>
                </a:solidFill>
              </a:rPr>
              <a:pPr>
                <a:defRPr/>
              </a:pPr>
              <a:t>‹#›</a:t>
            </a:fld>
            <a:endParaRPr lang="en-GB" dirty="0">
              <a:solidFill>
                <a:srgbClr val="414141">
                  <a:tint val="75000"/>
                </a:srgbClr>
              </a:solidFill>
            </a:endParaRPr>
          </a:p>
        </p:txBody>
      </p:sp>
    </p:spTree>
    <p:extLst>
      <p:ext uri="{BB962C8B-B14F-4D97-AF65-F5344CB8AC3E}">
        <p14:creationId xmlns:p14="http://schemas.microsoft.com/office/powerpoint/2010/main" val="3700348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
        <p:nvSpPr>
          <p:cNvPr id="3" name="Date Placeholder 3"/>
          <p:cNvSpPr>
            <a:spLocks noGrp="1"/>
          </p:cNvSpPr>
          <p:nvPr>
            <p:ph type="dt" sz="half" idx="10"/>
          </p:nvPr>
        </p:nvSpPr>
        <p:spPr/>
        <p:txBody>
          <a:bodyPr/>
          <a:lstStyle>
            <a:lvl1pPr>
              <a:defRPr/>
            </a:lvl1pPr>
          </a:lstStyle>
          <a:p>
            <a:pPr>
              <a:defRPr/>
            </a:pPr>
            <a:fld id="{9F31B3B7-A9FC-450E-B3DB-3B07F3831566}" type="datetime1">
              <a:rPr lang="en-GB">
                <a:solidFill>
                  <a:srgbClr val="FFFFFF"/>
                </a:solidFill>
              </a:rPr>
              <a:pPr>
                <a:defRPr/>
              </a:pPr>
              <a:t>27/01/2017</a:t>
            </a:fld>
            <a:endParaRPr lang="en-GB" dirty="0">
              <a:solidFill>
                <a:srgbClr val="FFFFFF"/>
              </a:solidFill>
            </a:endParaRPr>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8"/>
          <p:cNvSpPr>
            <a:spLocks noGrp="1"/>
          </p:cNvSpPr>
          <p:nvPr>
            <p:ph type="sldNum" sz="quarter" idx="12"/>
          </p:nvPr>
        </p:nvSpPr>
        <p:spPr/>
        <p:txBody>
          <a:bodyPr/>
          <a:lstStyle>
            <a:lvl1pPr>
              <a:defRPr/>
            </a:lvl1pPr>
          </a:lstStyle>
          <a:p>
            <a:pPr>
              <a:defRPr/>
            </a:pPr>
            <a:r>
              <a:rPr lang="en-GB" dirty="0">
                <a:solidFill>
                  <a:srgbClr val="414141">
                    <a:tint val="75000"/>
                  </a:srgbClr>
                </a:solidFill>
              </a:rPr>
              <a:t>Page </a:t>
            </a:r>
            <a:fld id="{DA6EEA3E-A5D5-49A6-8029-9A0410BA7360}" type="slidenum">
              <a:rPr lang="en-GB">
                <a:solidFill>
                  <a:srgbClr val="414141">
                    <a:tint val="75000"/>
                  </a:srgbClr>
                </a:solidFill>
              </a:rPr>
              <a:pPr>
                <a:defRPr/>
              </a:pPr>
              <a:t>‹#›</a:t>
            </a:fld>
            <a:endParaRPr lang="en-GB" dirty="0">
              <a:solidFill>
                <a:srgbClr val="414141">
                  <a:tint val="75000"/>
                </a:srgbClr>
              </a:solidFill>
            </a:endParaRPr>
          </a:p>
        </p:txBody>
      </p:sp>
    </p:spTree>
    <p:extLst>
      <p:ext uri="{BB962C8B-B14F-4D97-AF65-F5344CB8AC3E}">
        <p14:creationId xmlns:p14="http://schemas.microsoft.com/office/powerpoint/2010/main" val="3538226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08C7424-2748-41D5-8FA9-11DC74A5EF97}" type="datetime1">
              <a:rPr lang="en-GB">
                <a:solidFill>
                  <a:srgbClr val="FFFFFF"/>
                </a:solidFill>
              </a:rPr>
              <a:pPr>
                <a:defRPr/>
              </a:pPr>
              <a:t>27/01/2017</a:t>
            </a:fld>
            <a:endParaRPr lang="en-GB" dirty="0">
              <a:solidFill>
                <a:srgbClr val="FFFFFF"/>
              </a:solidFill>
            </a:endParaRPr>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8"/>
          <p:cNvSpPr>
            <a:spLocks noGrp="1"/>
          </p:cNvSpPr>
          <p:nvPr>
            <p:ph type="sldNum" sz="quarter" idx="12"/>
          </p:nvPr>
        </p:nvSpPr>
        <p:spPr/>
        <p:txBody>
          <a:bodyPr/>
          <a:lstStyle>
            <a:lvl1pPr>
              <a:defRPr/>
            </a:lvl1pPr>
          </a:lstStyle>
          <a:p>
            <a:pPr>
              <a:defRPr/>
            </a:pPr>
            <a:r>
              <a:rPr lang="en-GB" dirty="0">
                <a:solidFill>
                  <a:srgbClr val="414141">
                    <a:tint val="75000"/>
                  </a:srgbClr>
                </a:solidFill>
              </a:rPr>
              <a:t>Page </a:t>
            </a:r>
            <a:fld id="{A2F80A7D-9434-4639-AA9B-FD8F0827CB77}" type="slidenum">
              <a:rPr lang="en-GB">
                <a:solidFill>
                  <a:srgbClr val="414141">
                    <a:tint val="75000"/>
                  </a:srgbClr>
                </a:solidFill>
              </a:rPr>
              <a:pPr>
                <a:defRPr/>
              </a:pPr>
              <a:t>‹#›</a:t>
            </a:fld>
            <a:endParaRPr lang="en-GB" dirty="0">
              <a:solidFill>
                <a:srgbClr val="414141">
                  <a:tint val="75000"/>
                </a:srgbClr>
              </a:solidFill>
            </a:endParaRPr>
          </a:p>
        </p:txBody>
      </p:sp>
    </p:spTree>
    <p:extLst>
      <p:ext uri="{BB962C8B-B14F-4D97-AF65-F5344CB8AC3E}">
        <p14:creationId xmlns:p14="http://schemas.microsoft.com/office/powerpoint/2010/main" val="27609560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516688" y="1484313"/>
            <a:ext cx="2303461" cy="2373315"/>
          </a:xfrm>
        </p:spPr>
        <p:txBody>
          <a:bodyPr rtlCol="0">
            <a:noAutofit/>
          </a:bodyPr>
          <a:lstStyle>
            <a:lvl1pPr marL="0" indent="0">
              <a:buNone/>
              <a:defRPr sz="1200" baseline="0">
                <a:solidFill>
                  <a:schemeClr val="tx2"/>
                </a:solidFill>
              </a:defRPr>
            </a:lvl1pPr>
            <a:lvl2pPr marL="457119" indent="0">
              <a:buNone/>
              <a:defRPr sz="2800"/>
            </a:lvl2pPr>
            <a:lvl3pPr marL="914239" indent="0">
              <a:buNone/>
              <a:defRPr sz="2400"/>
            </a:lvl3pPr>
            <a:lvl4pPr marL="1371358" indent="0">
              <a:buNone/>
              <a:defRPr sz="2000"/>
            </a:lvl4pPr>
            <a:lvl5pPr marL="1828477" indent="0">
              <a:buNone/>
              <a:defRPr sz="2000"/>
            </a:lvl5pPr>
            <a:lvl6pPr marL="2285596" indent="0">
              <a:buNone/>
              <a:defRPr sz="2000"/>
            </a:lvl6pPr>
            <a:lvl7pPr marL="2742716" indent="0">
              <a:buNone/>
              <a:defRPr sz="2000"/>
            </a:lvl7pPr>
            <a:lvl8pPr marL="3199835" indent="0">
              <a:buNone/>
              <a:defRPr sz="2000"/>
            </a:lvl8pPr>
            <a:lvl9pPr marL="3656954"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6516690" y="3929066"/>
            <a:ext cx="2303463" cy="714380"/>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5" indent="0">
              <a:buNone/>
              <a:defRPr sz="900"/>
            </a:lvl8pPr>
            <a:lvl9pPr marL="3656954" indent="0">
              <a:buNone/>
              <a:defRPr sz="900"/>
            </a:lvl9pPr>
          </a:lstStyle>
          <a:p>
            <a:pPr lvl="0"/>
            <a:r>
              <a:rPr lang="en-US" noProof="0" smtClean="0"/>
              <a:t>Click to edit Master text styles</a:t>
            </a:r>
          </a:p>
        </p:txBody>
      </p:sp>
      <p:sp>
        <p:nvSpPr>
          <p:cNvPr id="8" name="Title 7"/>
          <p:cNvSpPr>
            <a:spLocks noGrp="1"/>
          </p:cNvSpPr>
          <p:nvPr>
            <p:ph type="title"/>
          </p:nvPr>
        </p:nvSpPr>
        <p:spPr/>
        <p:txBody>
          <a:bodyPr/>
          <a:lstStyle/>
          <a:p>
            <a:r>
              <a:rPr lang="en-GB" noProof="0" smtClean="0"/>
              <a:t>Click to edit Master title style</a:t>
            </a:r>
            <a:endParaRPr lang="en-GB" noProof="0"/>
          </a:p>
        </p:txBody>
      </p:sp>
      <p:sp>
        <p:nvSpPr>
          <p:cNvPr id="10" name="Content Placeholder 9"/>
          <p:cNvSpPr>
            <a:spLocks noGrp="1"/>
          </p:cNvSpPr>
          <p:nvPr>
            <p:ph sz="quarter" idx="13"/>
          </p:nvPr>
        </p:nvSpPr>
        <p:spPr>
          <a:xfrm>
            <a:off x="371477" y="1484313"/>
            <a:ext cx="6000751" cy="4681537"/>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6" name="Date Placeholder 3"/>
          <p:cNvSpPr>
            <a:spLocks noGrp="1"/>
          </p:cNvSpPr>
          <p:nvPr>
            <p:ph type="dt" sz="half" idx="14"/>
          </p:nvPr>
        </p:nvSpPr>
        <p:spPr/>
        <p:txBody>
          <a:bodyPr/>
          <a:lstStyle>
            <a:lvl1pPr>
              <a:defRPr/>
            </a:lvl1pPr>
          </a:lstStyle>
          <a:p>
            <a:pPr>
              <a:defRPr/>
            </a:pPr>
            <a:fld id="{1F11DD95-165B-431F-B9EC-BAE65D373ABF}" type="datetime1">
              <a:rPr lang="en-GB">
                <a:solidFill>
                  <a:srgbClr val="FFFFFF"/>
                </a:solidFill>
              </a:rPr>
              <a:pPr>
                <a:defRPr/>
              </a:pPr>
              <a:t>27/01/2017</a:t>
            </a:fld>
            <a:endParaRPr lang="en-GB" dirty="0">
              <a:solidFill>
                <a:srgbClr val="FFFFFF"/>
              </a:solidFill>
            </a:endParaRPr>
          </a:p>
        </p:txBody>
      </p:sp>
      <p:sp>
        <p:nvSpPr>
          <p:cNvPr id="7" name="Footer Placeholder 4"/>
          <p:cNvSpPr>
            <a:spLocks noGrp="1"/>
          </p:cNvSpPr>
          <p:nvPr>
            <p:ph type="ftr" sz="quarter" idx="15"/>
          </p:nvPr>
        </p:nvSpPr>
        <p:spPr/>
        <p:txBody>
          <a:bodyPr/>
          <a:lstStyle>
            <a:lvl1pPr>
              <a:defRPr/>
            </a:lvl1pPr>
          </a:lstStyle>
          <a:p>
            <a:pPr>
              <a:defRPr/>
            </a:pPr>
            <a:endParaRPr lang="en-GB" dirty="0"/>
          </a:p>
        </p:txBody>
      </p:sp>
      <p:sp>
        <p:nvSpPr>
          <p:cNvPr id="9" name="Slide Number Placeholder 8"/>
          <p:cNvSpPr>
            <a:spLocks noGrp="1"/>
          </p:cNvSpPr>
          <p:nvPr>
            <p:ph type="sldNum" sz="quarter" idx="16"/>
          </p:nvPr>
        </p:nvSpPr>
        <p:spPr/>
        <p:txBody>
          <a:bodyPr/>
          <a:lstStyle>
            <a:lvl1pPr>
              <a:defRPr/>
            </a:lvl1pPr>
          </a:lstStyle>
          <a:p>
            <a:pPr>
              <a:defRPr/>
            </a:pPr>
            <a:r>
              <a:rPr lang="en-GB" dirty="0">
                <a:solidFill>
                  <a:srgbClr val="414141">
                    <a:tint val="75000"/>
                  </a:srgbClr>
                </a:solidFill>
              </a:rPr>
              <a:t>Page </a:t>
            </a:r>
            <a:fld id="{84A5E346-81BC-44A8-88EB-0661B9BC6552}" type="slidenum">
              <a:rPr lang="en-GB">
                <a:solidFill>
                  <a:srgbClr val="414141">
                    <a:tint val="75000"/>
                  </a:srgbClr>
                </a:solidFill>
              </a:rPr>
              <a:pPr>
                <a:defRPr/>
              </a:pPr>
              <a:t>‹#›</a:t>
            </a:fld>
            <a:endParaRPr lang="en-GB" dirty="0">
              <a:solidFill>
                <a:srgbClr val="414141">
                  <a:tint val="75000"/>
                </a:srgbClr>
              </a:solidFill>
            </a:endParaRPr>
          </a:p>
        </p:txBody>
      </p:sp>
    </p:spTree>
    <p:extLst>
      <p:ext uri="{BB962C8B-B14F-4D97-AF65-F5344CB8AC3E}">
        <p14:creationId xmlns:p14="http://schemas.microsoft.com/office/powerpoint/2010/main" val="2955643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ogo slide (default)">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CF19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pic>
        <p:nvPicPr>
          <p:cNvPr id="3" name="Picture 4" descr="King's College London logo for a general audience, without the University of London strapline"/>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0151" y="1066801"/>
            <a:ext cx="67437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5688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B59ABA-6E1D-436D-9749-12EF98972978}" type="datetimeFigureOut">
              <a:rPr lang="en-GB" smtClean="0"/>
              <a:pPr/>
              <a:t>27/01/2017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ADA7996-0052-42AA-AB40-A6169F1F13AD}" type="slidenum">
              <a:rPr lang="en-GB" smtClean="0"/>
              <a:pPr/>
              <a:t>‹#›</a:t>
            </a:fld>
            <a:endParaRPr lang="en-GB" dirty="0"/>
          </a:p>
        </p:txBody>
      </p:sp>
    </p:spTree>
    <p:extLst>
      <p:ext uri="{BB962C8B-B14F-4D97-AF65-F5344CB8AC3E}">
        <p14:creationId xmlns:p14="http://schemas.microsoft.com/office/powerpoint/2010/main" val="34717291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ogo slide (international audienc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CF19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pic>
        <p:nvPicPr>
          <p:cNvPr id="3" name="Picture 4" descr="King's College London logo for an international audience, with the University of London strapline"/>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28800" y="914400"/>
            <a:ext cx="5562600"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1273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anoramic view of the River Thames taken from Waterloo Bridge, looking eastwards towards Blackfriars Bridge and the City of London, showing St Bride's Church, St Paul's Cathedral, the Gherkin and the Oxo Tower."/>
          <p:cNvPicPr>
            <a:picLocks noChangeAspect="1"/>
          </p:cNvPicPr>
          <p:nvPr userDrawn="1"/>
        </p:nvPicPr>
        <p:blipFill>
          <a:blip r:embed="rId2" cstate="print">
            <a:extLst>
              <a:ext uri="{28A0092B-C50C-407E-A947-70E740481C1C}">
                <a14:useLocalDpi xmlns:a14="http://schemas.microsoft.com/office/drawing/2010/main" val="0"/>
              </a:ext>
            </a:extLst>
          </a:blip>
          <a:srcRect b="583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0"/>
          <p:cNvGrpSpPr>
            <a:grpSpLocks/>
          </p:cNvGrpSpPr>
          <p:nvPr userDrawn="1"/>
        </p:nvGrpSpPr>
        <p:grpSpPr bwMode="auto">
          <a:xfrm>
            <a:off x="0" y="5975350"/>
            <a:ext cx="9144000" cy="884238"/>
            <a:chOff x="0" y="5975701"/>
            <a:chExt cx="9144000" cy="884381"/>
          </a:xfrm>
        </p:grpSpPr>
        <p:sp>
          <p:nvSpPr>
            <p:cNvPr id="6" name="Rectangle 5"/>
            <p:cNvSpPr/>
            <p:nvPr/>
          </p:nvSpPr>
          <p:spPr>
            <a:xfrm>
              <a:off x="4587875" y="5977289"/>
              <a:ext cx="3398838" cy="882793"/>
            </a:xfrm>
            <a:prstGeom prst="rect">
              <a:avLst/>
            </a:prstGeom>
            <a:solidFill>
              <a:srgbClr val="DEDDD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1F497D"/>
                </a:solidFill>
              </a:endParaRPr>
            </a:p>
          </p:txBody>
        </p:sp>
        <p:pic>
          <p:nvPicPr>
            <p:cNvPr id="7" name="Picture 6" descr="KCL_box_red pin rgb.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6520" y="5978082"/>
              <a:ext cx="1157480" cy="88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5975701"/>
              <a:ext cx="4587875" cy="8827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1F497D"/>
                </a:solidFill>
              </a:endParaRPr>
            </a:p>
          </p:txBody>
        </p:sp>
      </p:grpSp>
      <p:sp>
        <p:nvSpPr>
          <p:cNvPr id="9" name="Rectangle 8"/>
          <p:cNvSpPr>
            <a:spLocks/>
          </p:cNvSpPr>
          <p:nvPr userDrawn="1"/>
        </p:nvSpPr>
        <p:spPr>
          <a:xfrm>
            <a:off x="2" y="-9525"/>
            <a:ext cx="9150351" cy="3032125"/>
          </a:xfrm>
          <a:prstGeom prst="rect">
            <a:avLst/>
          </a:prstGeom>
          <a:gradFill flip="none" rotWithShape="1">
            <a:gsLst>
              <a:gs pos="0">
                <a:srgbClr val="343C3E"/>
              </a:gs>
              <a:gs pos="100000">
                <a:srgbClr val="FFFFFF">
                  <a:alpha val="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1F497D"/>
              </a:solidFill>
            </a:endParaRPr>
          </a:p>
        </p:txBody>
      </p:sp>
      <p:sp>
        <p:nvSpPr>
          <p:cNvPr id="2" name="Title 1"/>
          <p:cNvSpPr>
            <a:spLocks noGrp="1"/>
          </p:cNvSpPr>
          <p:nvPr>
            <p:ph type="ctrTitle"/>
          </p:nvPr>
        </p:nvSpPr>
        <p:spPr>
          <a:xfrm>
            <a:off x="457200" y="276720"/>
            <a:ext cx="8229600" cy="1470025"/>
          </a:xfrm>
        </p:spPr>
        <p:txBody>
          <a:bodyPr/>
          <a:lstStyle>
            <a:lvl1pPr>
              <a:lnSpc>
                <a:spcPts val="4500"/>
              </a:lnSpc>
              <a:defRPr sz="4500" cap="all">
                <a:solidFill>
                  <a:srgbClr val="FFFFFF"/>
                </a:solidFil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457201" y="1546583"/>
            <a:ext cx="8229600" cy="826456"/>
          </a:xfrm>
        </p:spPr>
        <p:txBody>
          <a:bodyPr>
            <a:normAutofit/>
          </a:bodyPr>
          <a:lstStyle>
            <a:lvl1pPr marL="0" indent="0" algn="l">
              <a:lnSpc>
                <a:spcPts val="2800"/>
              </a:lnSpc>
              <a:spcBef>
                <a:spcPts val="0"/>
              </a:spcBef>
              <a:buNone/>
              <a:defRPr sz="2800" cap="all">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510895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bullet points">
    <p:spTree>
      <p:nvGrpSpPr>
        <p:cNvPr id="1" name=""/>
        <p:cNvGrpSpPr/>
        <p:nvPr/>
      </p:nvGrpSpPr>
      <p:grpSpPr>
        <a:xfrm>
          <a:off x="0" y="0"/>
          <a:ext cx="0" cy="0"/>
          <a:chOff x="0" y="0"/>
          <a:chExt cx="0" cy="0"/>
        </a:xfrm>
      </p:grpSpPr>
      <p:cxnSp>
        <p:nvCxnSpPr>
          <p:cNvPr id="4" name="Straight Connector 3"/>
          <p:cNvCxnSpPr/>
          <p:nvPr userDrawn="1"/>
        </p:nvCxnSpPr>
        <p:spPr>
          <a:xfrm>
            <a:off x="284163" y="995363"/>
            <a:ext cx="8583612"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260001"/>
            <a:ext cx="8229600" cy="4525963"/>
          </a:xfrm>
        </p:spPr>
        <p:txBody>
          <a:bodyPr>
            <a:noAutofit/>
          </a:bodyPr>
          <a:lstStyle>
            <a:lvl1pPr>
              <a:defRPr sz="2400"/>
            </a:lvl1pPr>
            <a:lvl2pPr marL="0">
              <a:buFontTx/>
              <a:buNone/>
              <a:defRPr sz="2200"/>
            </a:lvl2pPr>
            <a:lvl3pPr marL="262800" indent="-262800">
              <a:defRPr sz="2200"/>
            </a:lvl3pPr>
            <a:lvl4pPr marL="536400" indent="-273600">
              <a:defRPr sz="2200"/>
            </a:lvl4pPr>
            <a:lvl5pPr marL="813600" indent="-277200">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BDBB663B-6213-4319-A0E5-7A415C23A573}" type="datetimeFigureOut">
              <a:rPr lang="en-US">
                <a:solidFill>
                  <a:prstClr val="black"/>
                </a:solidFill>
              </a:rPr>
              <a:pPr defTabSz="457200">
                <a:defRPr/>
              </a:pPr>
              <a:t>1/27/2017</a:t>
            </a:fld>
            <a:endParaRPr lang="en-US" dirty="0">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F5E9DE76-2C7B-46E7-BE70-BD4279B165B4}" type="slidenum">
              <a:rPr lang="en-US">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val="12797957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size 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7526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284163" y="995363"/>
            <a:ext cx="8583612"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260001"/>
            <a:ext cx="4038600" cy="4525963"/>
          </a:xfrm>
        </p:spPr>
        <p:txBody>
          <a:bodyPr>
            <a:noAutofit/>
          </a:bodyPr>
          <a:lstStyle>
            <a:lvl1pPr>
              <a:defRPr sz="2400"/>
            </a:lvl1pPr>
            <a:lvl2pPr marL="0">
              <a:buFontTx/>
              <a:buNone/>
              <a:defRPr sz="2200"/>
            </a:lvl2pPr>
            <a:lvl3pPr marL="262800" indent="-262800">
              <a:defRPr sz="2200"/>
            </a:lvl3pPr>
            <a:lvl4pPr marL="536400" indent="-273600">
              <a:defRPr sz="2200"/>
            </a:lvl4pPr>
            <a:lvl5pPr marL="813600" indent="-277200">
              <a:defRPr sz="22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1260001"/>
            <a:ext cx="4038600" cy="4525963"/>
          </a:xfrm>
        </p:spPr>
        <p:txBody>
          <a:bodyPr>
            <a:noAutofit/>
          </a:bodyPr>
          <a:lstStyle>
            <a:lvl1pPr>
              <a:defRPr sz="2400"/>
            </a:lvl1pPr>
            <a:lvl2pPr marL="0">
              <a:defRPr sz="2200"/>
            </a:lvl2pPr>
            <a:lvl3pPr marL="262800" indent="-262800">
              <a:defRPr sz="2200"/>
            </a:lvl3pPr>
            <a:lvl4pPr>
              <a:defRPr sz="2200"/>
            </a:lvl4pPr>
            <a:lvl5pPr>
              <a:defRPr sz="22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Date Placeholder 4"/>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CAD8FFD8-AB46-455F-8E0A-9CCA7603A741}" type="datetimeFigureOut">
              <a:rPr lang="en-US">
                <a:solidFill>
                  <a:prstClr val="black"/>
                </a:solidFill>
              </a:rPr>
              <a:pPr defTabSz="457200">
                <a:defRPr/>
              </a:pPr>
              <a:t>1/27/2017</a:t>
            </a:fld>
            <a:endParaRPr lang="en-US" dirty="0">
              <a:solidFill>
                <a:prstClr val="black"/>
              </a:solidFill>
            </a:endParaRPr>
          </a:p>
        </p:txBody>
      </p:sp>
      <p:sp>
        <p:nvSpPr>
          <p:cNvPr id="7" name="Footer Placeholder 5"/>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dirty="0">
              <a:solidFill>
                <a:prstClr val="black"/>
              </a:solidFill>
            </a:endParaRPr>
          </a:p>
        </p:txBody>
      </p:sp>
      <p:sp>
        <p:nvSpPr>
          <p:cNvPr id="8" name="Slide Number Placeholder 6"/>
          <p:cNvSpPr>
            <a:spLocks noGrp="1"/>
          </p:cNvSpPr>
          <p:nvPr>
            <p:ph type="sldNum" sz="quarter" idx="12"/>
          </p:nvPr>
        </p:nvSpPr>
        <p:spPr>
          <a:xfrm>
            <a:off x="6553200" y="6356352"/>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E5D50854-9F23-4CCF-BF82-1B89D239965D}" type="slidenum">
              <a:rPr lang="en-US">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val="2147215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4" name="Picture 3" descr="kcl 24.jpg"/>
          <p:cNvPicPr>
            <a:picLocks noChangeAspect="1"/>
          </p:cNvPicPr>
          <p:nvPr userDrawn="1"/>
        </p:nvPicPr>
        <p:blipFill>
          <a:blip r:embed="rId2" cstate="print">
            <a:extLst>
              <a:ext uri="{28A0092B-C50C-407E-A947-70E740481C1C}">
                <a14:useLocalDpi xmlns:a14="http://schemas.microsoft.com/office/drawing/2010/main" val="0"/>
              </a:ext>
            </a:extLst>
          </a:blip>
          <a:srcRect b="2076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p:cNvSpPr>
          <p:nvPr userDrawn="1"/>
        </p:nvSpPr>
        <p:spPr>
          <a:xfrm>
            <a:off x="0" y="-9524"/>
            <a:ext cx="5664200" cy="6867525"/>
          </a:xfrm>
          <a:prstGeom prst="rect">
            <a:avLst/>
          </a:prstGeom>
          <a:gradFill flip="none" rotWithShape="1">
            <a:gsLst>
              <a:gs pos="0">
                <a:srgbClr val="343C3E"/>
              </a:gs>
              <a:gs pos="100000">
                <a:srgbClr val="FFFFFF">
                  <a:alpha val="0"/>
                </a:srgb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1F497D"/>
              </a:solidFill>
            </a:endParaRPr>
          </a:p>
        </p:txBody>
      </p:sp>
      <p:pic>
        <p:nvPicPr>
          <p:cNvPr id="6" name="Picture 5" descr="KCL_box_red pin rgb.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86715" y="5978527"/>
            <a:ext cx="1157287"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4500" cap="all" baseline="0">
                <a:solidFill>
                  <a:schemeClr val="bg1"/>
                </a:solidFill>
              </a:defRPr>
            </a:lvl1pPr>
          </a:lstStyle>
          <a:p>
            <a:r>
              <a:rPr lang="en-US" smtClean="0"/>
              <a:t>Click to edit Master title style</a:t>
            </a:r>
            <a:endParaRPr lang="en-US" dirty="0"/>
          </a:p>
        </p:txBody>
      </p:sp>
      <p:sp>
        <p:nvSpPr>
          <p:cNvPr id="10" name="Subtitle 2"/>
          <p:cNvSpPr>
            <a:spLocks noGrp="1"/>
          </p:cNvSpPr>
          <p:nvPr>
            <p:ph type="subTitle" idx="1"/>
          </p:nvPr>
        </p:nvSpPr>
        <p:spPr>
          <a:xfrm>
            <a:off x="457203" y="1546583"/>
            <a:ext cx="5562599" cy="3194750"/>
          </a:xfrm>
        </p:spPr>
        <p:txBody>
          <a:bodyPr>
            <a:normAutofit/>
          </a:bodyPr>
          <a:lstStyle>
            <a:lvl1pPr marL="0" indent="0" algn="l">
              <a:lnSpc>
                <a:spcPts val="2800"/>
              </a:lnSpc>
              <a:spcBef>
                <a:spcPts val="0"/>
              </a:spcBef>
              <a:buNone/>
              <a:defRPr sz="2800"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186195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14FF8D19-50B6-49EE-B85B-B00A6CBB3CBD}" type="datetimeFigureOut">
              <a:rPr lang="en-US">
                <a:solidFill>
                  <a:prstClr val="black"/>
                </a:solidFill>
              </a:rPr>
              <a:pPr defTabSz="457200">
                <a:defRPr/>
              </a:pPr>
              <a:t>1/27/2017</a:t>
            </a:fld>
            <a:endParaRPr lang="en-US" dirty="0">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86298FF4-63FC-4263-B8CE-320E9FC0A34B}" type="slidenum">
              <a:rPr lang="en-US">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val="58095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B3E11A1B-368F-46B7-BB27-422EE36A1C99}" type="datetimeFigureOut">
              <a:rPr lang="en-US">
                <a:solidFill>
                  <a:prstClr val="black"/>
                </a:solidFill>
              </a:rPr>
              <a:pPr defTabSz="457200">
                <a:defRPr/>
              </a:pPr>
              <a:t>1/27/2017</a:t>
            </a:fld>
            <a:endParaRPr lang="en-US" dirty="0">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1996C58F-F45A-488A-850C-4BDF7B230AB5}" type="slidenum">
              <a:rPr lang="en-US">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val="26670271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6AC22748-3FA0-418C-A593-4F2449DA2910}" type="datetimeFigureOut">
              <a:rPr lang="en-US">
                <a:solidFill>
                  <a:prstClr val="black"/>
                </a:solidFill>
              </a:rPr>
              <a:pPr defTabSz="457200">
                <a:defRPr/>
              </a:pPr>
              <a:t>1/27/2017</a:t>
            </a:fld>
            <a:endParaRPr lang="en-US" dirty="0">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0A941AF5-2914-4812-A432-58E6F760FDF4}" type="slidenum">
              <a:rPr lang="en-US">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val="7125659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BD5A827C-B8EB-40E5-97E6-12691DDBAF88}" type="datetimeFigureOut">
              <a:rPr lang="en-US">
                <a:solidFill>
                  <a:prstClr val="black"/>
                </a:solidFill>
              </a:rPr>
              <a:pPr defTabSz="457200">
                <a:defRPr/>
              </a:pPr>
              <a:t>1/27/2017</a:t>
            </a:fld>
            <a:endParaRPr lang="en-US" dirty="0">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800463F0-2FE1-403F-BD7B-59C3E08C4B40}" type="slidenum">
              <a:rPr lang="en-US">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val="128622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B59ABA-6E1D-436D-9749-12EF98972978}" type="datetimeFigureOut">
              <a:rPr lang="en-GB" smtClean="0"/>
              <a:pPr/>
              <a:t>27/01/2017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ADA7996-0052-42AA-AB40-A6169F1F13AD}" type="slidenum">
              <a:rPr lang="en-GB" smtClean="0"/>
              <a:pPr/>
              <a:t>‹#›</a:t>
            </a:fld>
            <a:endParaRPr lang="en-GB" dirty="0"/>
          </a:p>
        </p:txBody>
      </p:sp>
    </p:spTree>
    <p:extLst>
      <p:ext uri="{BB962C8B-B14F-4D97-AF65-F5344CB8AC3E}">
        <p14:creationId xmlns:p14="http://schemas.microsoft.com/office/powerpoint/2010/main" val="38862728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ogo slide (default)">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CF19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pic>
        <p:nvPicPr>
          <p:cNvPr id="3" name="Picture 4" descr="King's College London logo for a general audience, without the University of London strapline"/>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0151" y="1066801"/>
            <a:ext cx="67437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76088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Logo slide (international audienc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CF19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pic>
        <p:nvPicPr>
          <p:cNvPr id="3" name="Picture 4" descr="King's College London logo for an international audience, with the University of London strapline"/>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28800" y="914400"/>
            <a:ext cx="5562600"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92485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anoramic view of the River Thames taken from Waterloo Bridge, looking eastwards towards Blackfriars Bridge and the City of London, showing St Bride's Church, St Paul's Cathedral, the Gherkin and the Oxo Tower."/>
          <p:cNvPicPr>
            <a:picLocks noChangeAspect="1"/>
          </p:cNvPicPr>
          <p:nvPr userDrawn="1"/>
        </p:nvPicPr>
        <p:blipFill>
          <a:blip r:embed="rId2" cstate="print">
            <a:extLst>
              <a:ext uri="{28A0092B-C50C-407E-A947-70E740481C1C}">
                <a14:useLocalDpi xmlns:a14="http://schemas.microsoft.com/office/drawing/2010/main" val="0"/>
              </a:ext>
            </a:extLst>
          </a:blip>
          <a:srcRect b="583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0"/>
          <p:cNvGrpSpPr>
            <a:grpSpLocks/>
          </p:cNvGrpSpPr>
          <p:nvPr userDrawn="1"/>
        </p:nvGrpSpPr>
        <p:grpSpPr bwMode="auto">
          <a:xfrm>
            <a:off x="0" y="5975350"/>
            <a:ext cx="9144000" cy="884238"/>
            <a:chOff x="0" y="5975701"/>
            <a:chExt cx="9144000" cy="884381"/>
          </a:xfrm>
        </p:grpSpPr>
        <p:sp>
          <p:nvSpPr>
            <p:cNvPr id="6" name="Rectangle 5"/>
            <p:cNvSpPr/>
            <p:nvPr/>
          </p:nvSpPr>
          <p:spPr>
            <a:xfrm>
              <a:off x="4587875" y="5977289"/>
              <a:ext cx="3398838" cy="882793"/>
            </a:xfrm>
            <a:prstGeom prst="rect">
              <a:avLst/>
            </a:prstGeom>
            <a:solidFill>
              <a:srgbClr val="DEDDD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1F497D"/>
                </a:solidFill>
              </a:endParaRPr>
            </a:p>
          </p:txBody>
        </p:sp>
        <p:pic>
          <p:nvPicPr>
            <p:cNvPr id="7" name="Picture 6" descr="KCL_box_red pin rgb.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6520" y="5978082"/>
              <a:ext cx="1157480" cy="88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5975701"/>
              <a:ext cx="4587875" cy="8827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1F497D"/>
                </a:solidFill>
              </a:endParaRPr>
            </a:p>
          </p:txBody>
        </p:sp>
      </p:grpSp>
      <p:sp>
        <p:nvSpPr>
          <p:cNvPr id="9" name="Rectangle 8"/>
          <p:cNvSpPr>
            <a:spLocks/>
          </p:cNvSpPr>
          <p:nvPr userDrawn="1"/>
        </p:nvSpPr>
        <p:spPr>
          <a:xfrm>
            <a:off x="2" y="-9525"/>
            <a:ext cx="9150351" cy="3032125"/>
          </a:xfrm>
          <a:prstGeom prst="rect">
            <a:avLst/>
          </a:prstGeom>
          <a:gradFill flip="none" rotWithShape="1">
            <a:gsLst>
              <a:gs pos="0">
                <a:srgbClr val="343C3E"/>
              </a:gs>
              <a:gs pos="100000">
                <a:srgbClr val="FFFFFF">
                  <a:alpha val="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1F497D"/>
              </a:solidFill>
            </a:endParaRPr>
          </a:p>
        </p:txBody>
      </p:sp>
      <p:sp>
        <p:nvSpPr>
          <p:cNvPr id="2" name="Title 1"/>
          <p:cNvSpPr>
            <a:spLocks noGrp="1"/>
          </p:cNvSpPr>
          <p:nvPr>
            <p:ph type="ctrTitle"/>
          </p:nvPr>
        </p:nvSpPr>
        <p:spPr>
          <a:xfrm>
            <a:off x="457200" y="276720"/>
            <a:ext cx="8229600" cy="1470025"/>
          </a:xfrm>
        </p:spPr>
        <p:txBody>
          <a:bodyPr/>
          <a:lstStyle>
            <a:lvl1pPr>
              <a:lnSpc>
                <a:spcPts val="4500"/>
              </a:lnSpc>
              <a:defRPr sz="4500" cap="all">
                <a:solidFill>
                  <a:srgbClr val="FFFFFF"/>
                </a:solidFil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457201" y="1546583"/>
            <a:ext cx="8229600" cy="826456"/>
          </a:xfrm>
        </p:spPr>
        <p:txBody>
          <a:bodyPr>
            <a:normAutofit/>
          </a:bodyPr>
          <a:lstStyle>
            <a:lvl1pPr marL="0" indent="0" algn="l">
              <a:lnSpc>
                <a:spcPts val="2800"/>
              </a:lnSpc>
              <a:spcBef>
                <a:spcPts val="0"/>
              </a:spcBef>
              <a:buNone/>
              <a:defRPr sz="2800" cap="all">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16842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bullet points">
    <p:spTree>
      <p:nvGrpSpPr>
        <p:cNvPr id="1" name=""/>
        <p:cNvGrpSpPr/>
        <p:nvPr/>
      </p:nvGrpSpPr>
      <p:grpSpPr>
        <a:xfrm>
          <a:off x="0" y="0"/>
          <a:ext cx="0" cy="0"/>
          <a:chOff x="0" y="0"/>
          <a:chExt cx="0" cy="0"/>
        </a:xfrm>
      </p:grpSpPr>
      <p:cxnSp>
        <p:nvCxnSpPr>
          <p:cNvPr id="4" name="Straight Connector 3"/>
          <p:cNvCxnSpPr/>
          <p:nvPr userDrawn="1"/>
        </p:nvCxnSpPr>
        <p:spPr>
          <a:xfrm>
            <a:off x="284163" y="995363"/>
            <a:ext cx="8583612"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260001"/>
            <a:ext cx="8229600" cy="4525963"/>
          </a:xfrm>
        </p:spPr>
        <p:txBody>
          <a:bodyPr>
            <a:noAutofit/>
          </a:bodyPr>
          <a:lstStyle>
            <a:lvl1pPr>
              <a:defRPr sz="2400"/>
            </a:lvl1pPr>
            <a:lvl2pPr marL="0">
              <a:buFontTx/>
              <a:buNone/>
              <a:defRPr sz="2200"/>
            </a:lvl2pPr>
            <a:lvl3pPr marL="262800" indent="-262800">
              <a:defRPr sz="2200"/>
            </a:lvl3pPr>
            <a:lvl4pPr marL="536400" indent="-273600">
              <a:defRPr sz="2200"/>
            </a:lvl4pPr>
            <a:lvl5pPr marL="813600" indent="-277200">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BDBB663B-6213-4319-A0E5-7A415C23A573}" type="datetimeFigureOut">
              <a:rPr lang="en-US">
                <a:solidFill>
                  <a:prstClr val="black"/>
                </a:solidFill>
              </a:rPr>
              <a:pPr defTabSz="457200">
                <a:defRPr/>
              </a:pPr>
              <a:t>1/27/2017</a:t>
            </a:fld>
            <a:endParaRPr lang="en-US" dirty="0">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F5E9DE76-2C7B-46E7-BE70-BD4279B165B4}" type="slidenum">
              <a:rPr lang="en-US">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val="20721982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ull size 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91764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284163" y="995363"/>
            <a:ext cx="8583612"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260001"/>
            <a:ext cx="4038600" cy="4525963"/>
          </a:xfrm>
        </p:spPr>
        <p:txBody>
          <a:bodyPr>
            <a:noAutofit/>
          </a:bodyPr>
          <a:lstStyle>
            <a:lvl1pPr>
              <a:defRPr sz="2400"/>
            </a:lvl1pPr>
            <a:lvl2pPr marL="0">
              <a:buFontTx/>
              <a:buNone/>
              <a:defRPr sz="2200"/>
            </a:lvl2pPr>
            <a:lvl3pPr marL="262800" indent="-262800">
              <a:defRPr sz="2200"/>
            </a:lvl3pPr>
            <a:lvl4pPr marL="536400" indent="-273600">
              <a:defRPr sz="2200"/>
            </a:lvl4pPr>
            <a:lvl5pPr marL="813600" indent="-277200">
              <a:defRPr sz="22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1260001"/>
            <a:ext cx="4038600" cy="4525963"/>
          </a:xfrm>
        </p:spPr>
        <p:txBody>
          <a:bodyPr>
            <a:noAutofit/>
          </a:bodyPr>
          <a:lstStyle>
            <a:lvl1pPr>
              <a:defRPr sz="2400"/>
            </a:lvl1pPr>
            <a:lvl2pPr marL="0">
              <a:defRPr sz="2200"/>
            </a:lvl2pPr>
            <a:lvl3pPr marL="262800" indent="-262800">
              <a:defRPr sz="2200"/>
            </a:lvl3pPr>
            <a:lvl4pPr>
              <a:defRPr sz="2200"/>
            </a:lvl4pPr>
            <a:lvl5pPr>
              <a:defRPr sz="22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Date Placeholder 4"/>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CAD8FFD8-AB46-455F-8E0A-9CCA7603A741}" type="datetimeFigureOut">
              <a:rPr lang="en-US">
                <a:solidFill>
                  <a:prstClr val="black"/>
                </a:solidFill>
              </a:rPr>
              <a:pPr defTabSz="457200">
                <a:defRPr/>
              </a:pPr>
              <a:t>1/27/2017</a:t>
            </a:fld>
            <a:endParaRPr lang="en-US" dirty="0">
              <a:solidFill>
                <a:prstClr val="black"/>
              </a:solidFill>
            </a:endParaRPr>
          </a:p>
        </p:txBody>
      </p:sp>
      <p:sp>
        <p:nvSpPr>
          <p:cNvPr id="7" name="Footer Placeholder 5"/>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dirty="0">
              <a:solidFill>
                <a:prstClr val="black"/>
              </a:solidFill>
            </a:endParaRPr>
          </a:p>
        </p:txBody>
      </p:sp>
      <p:sp>
        <p:nvSpPr>
          <p:cNvPr id="8" name="Slide Number Placeholder 6"/>
          <p:cNvSpPr>
            <a:spLocks noGrp="1"/>
          </p:cNvSpPr>
          <p:nvPr>
            <p:ph type="sldNum" sz="quarter" idx="12"/>
          </p:nvPr>
        </p:nvSpPr>
        <p:spPr>
          <a:xfrm>
            <a:off x="6553200" y="6356352"/>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E5D50854-9F23-4CCF-BF82-1B89D239965D}" type="slidenum">
              <a:rPr lang="en-US">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val="14503814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4" name="Picture 3" descr="kcl 24.jpg"/>
          <p:cNvPicPr>
            <a:picLocks noChangeAspect="1"/>
          </p:cNvPicPr>
          <p:nvPr userDrawn="1"/>
        </p:nvPicPr>
        <p:blipFill>
          <a:blip r:embed="rId2" cstate="print">
            <a:extLst>
              <a:ext uri="{28A0092B-C50C-407E-A947-70E740481C1C}">
                <a14:useLocalDpi xmlns:a14="http://schemas.microsoft.com/office/drawing/2010/main" val="0"/>
              </a:ext>
            </a:extLst>
          </a:blip>
          <a:srcRect b="2076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p:cNvSpPr>
          <p:nvPr userDrawn="1"/>
        </p:nvSpPr>
        <p:spPr>
          <a:xfrm>
            <a:off x="0" y="-9524"/>
            <a:ext cx="5664200" cy="6867525"/>
          </a:xfrm>
          <a:prstGeom prst="rect">
            <a:avLst/>
          </a:prstGeom>
          <a:gradFill flip="none" rotWithShape="1">
            <a:gsLst>
              <a:gs pos="0">
                <a:srgbClr val="343C3E"/>
              </a:gs>
              <a:gs pos="100000">
                <a:srgbClr val="FFFFFF">
                  <a:alpha val="0"/>
                </a:srgb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1F497D"/>
              </a:solidFill>
            </a:endParaRPr>
          </a:p>
        </p:txBody>
      </p:sp>
      <p:pic>
        <p:nvPicPr>
          <p:cNvPr id="6" name="Picture 5" descr="KCL_box_red pin rgb.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86715" y="5978527"/>
            <a:ext cx="1157287"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4500" cap="all" baseline="0">
                <a:solidFill>
                  <a:schemeClr val="bg1"/>
                </a:solidFill>
              </a:defRPr>
            </a:lvl1pPr>
          </a:lstStyle>
          <a:p>
            <a:r>
              <a:rPr lang="en-US" smtClean="0"/>
              <a:t>Click to edit Master title style</a:t>
            </a:r>
            <a:endParaRPr lang="en-US" dirty="0"/>
          </a:p>
        </p:txBody>
      </p:sp>
      <p:sp>
        <p:nvSpPr>
          <p:cNvPr id="10" name="Subtitle 2"/>
          <p:cNvSpPr>
            <a:spLocks noGrp="1"/>
          </p:cNvSpPr>
          <p:nvPr>
            <p:ph type="subTitle" idx="1"/>
          </p:nvPr>
        </p:nvSpPr>
        <p:spPr>
          <a:xfrm>
            <a:off x="457203" y="1546583"/>
            <a:ext cx="5562599" cy="3194750"/>
          </a:xfrm>
        </p:spPr>
        <p:txBody>
          <a:bodyPr>
            <a:normAutofit/>
          </a:bodyPr>
          <a:lstStyle>
            <a:lvl1pPr marL="0" indent="0" algn="l">
              <a:lnSpc>
                <a:spcPts val="2800"/>
              </a:lnSpc>
              <a:spcBef>
                <a:spcPts val="0"/>
              </a:spcBef>
              <a:buNone/>
              <a:defRPr sz="2800"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326767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14FF8D19-50B6-49EE-B85B-B00A6CBB3CBD}" type="datetimeFigureOut">
              <a:rPr lang="en-US">
                <a:solidFill>
                  <a:prstClr val="black"/>
                </a:solidFill>
              </a:rPr>
              <a:pPr defTabSz="457200">
                <a:defRPr/>
              </a:pPr>
              <a:t>1/27/2017</a:t>
            </a:fld>
            <a:endParaRPr lang="en-US" dirty="0">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86298FF4-63FC-4263-B8CE-320E9FC0A34B}" type="slidenum">
              <a:rPr lang="en-US">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val="42421361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B3E11A1B-368F-46B7-BB27-422EE36A1C99}" type="datetimeFigureOut">
              <a:rPr lang="en-US">
                <a:solidFill>
                  <a:prstClr val="black"/>
                </a:solidFill>
              </a:rPr>
              <a:pPr defTabSz="457200">
                <a:defRPr/>
              </a:pPr>
              <a:t>1/27/2017</a:t>
            </a:fld>
            <a:endParaRPr lang="en-US" dirty="0">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1996C58F-F45A-488A-850C-4BDF7B230AB5}" type="slidenum">
              <a:rPr lang="en-US">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val="41886143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6AC22748-3FA0-418C-A593-4F2449DA2910}" type="datetimeFigureOut">
              <a:rPr lang="en-US">
                <a:solidFill>
                  <a:prstClr val="black"/>
                </a:solidFill>
              </a:rPr>
              <a:pPr defTabSz="457200">
                <a:defRPr/>
              </a:pPr>
              <a:t>1/27/2017</a:t>
            </a:fld>
            <a:endParaRPr lang="en-US" dirty="0">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0A941AF5-2914-4812-A432-58E6F760FDF4}" type="slidenum">
              <a:rPr lang="en-US">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val="559375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0B59ABA-6E1D-436D-9749-12EF98972978}" type="datetimeFigureOut">
              <a:rPr lang="en-GB" smtClean="0"/>
              <a:pPr/>
              <a:t>27/01/2017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ADA7996-0052-42AA-AB40-A6169F1F13AD}" type="slidenum">
              <a:rPr lang="en-GB" smtClean="0"/>
              <a:pPr/>
              <a:t>‹#›</a:t>
            </a:fld>
            <a:endParaRPr lang="en-GB" dirty="0"/>
          </a:p>
        </p:txBody>
      </p:sp>
    </p:spTree>
    <p:extLst>
      <p:ext uri="{BB962C8B-B14F-4D97-AF65-F5344CB8AC3E}">
        <p14:creationId xmlns:p14="http://schemas.microsoft.com/office/powerpoint/2010/main" val="39713194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BD5A827C-B8EB-40E5-97E6-12691DDBAF88}" type="datetimeFigureOut">
              <a:rPr lang="en-US">
                <a:solidFill>
                  <a:prstClr val="black"/>
                </a:solidFill>
              </a:rPr>
              <a:pPr defTabSz="457200">
                <a:defRPr/>
              </a:pPr>
              <a:t>1/27/2017</a:t>
            </a:fld>
            <a:endParaRPr lang="en-US" dirty="0">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800463F0-2FE1-403F-BD7B-59C3E08C4B40}" type="slidenum">
              <a:rPr lang="en-US">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val="41671074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a:lvl1pPr>
          </a:lstStyle>
          <a:p>
            <a:pPr>
              <a:defRPr/>
            </a:pPr>
            <a:endParaRPr lang="en-US" altLang="en-US"/>
          </a:p>
        </p:txBody>
      </p:sp>
      <p:sp>
        <p:nvSpPr>
          <p:cNvPr id="3" name="Footer Placeholder 2"/>
          <p:cNvSpPr>
            <a:spLocks noGrp="1"/>
          </p:cNvSpPr>
          <p:nvPr>
            <p:ph type="ftr" sz="quarter" idx="11"/>
          </p:nvPr>
        </p:nvSpPr>
        <p:spPr/>
        <p:txBody>
          <a:bodyPr/>
          <a:lstStyle>
            <a:lvl1pPr eaLnBrk="1" hangingPunct="1">
              <a:defRPr/>
            </a:lvl1pPr>
          </a:lstStyle>
          <a:p>
            <a:pPr>
              <a:defRPr/>
            </a:pPr>
            <a:r>
              <a:rPr lang="en-GB" altLang="en-US"/>
              <a:t>MSc in Primary Care, October 2006</a:t>
            </a:r>
          </a:p>
        </p:txBody>
      </p:sp>
      <p:sp>
        <p:nvSpPr>
          <p:cNvPr id="4" name="Slide Number Placeholder 3"/>
          <p:cNvSpPr>
            <a:spLocks noGrp="1"/>
          </p:cNvSpPr>
          <p:nvPr>
            <p:ph type="sldNum" sz="quarter" idx="12"/>
          </p:nvPr>
        </p:nvSpPr>
        <p:spPr/>
        <p:txBody>
          <a:bodyPr/>
          <a:lstStyle>
            <a:lvl1pPr eaLnBrk="1" hangingPunct="1">
              <a:defRPr/>
            </a:lvl1pPr>
          </a:lstStyle>
          <a:p>
            <a:pPr>
              <a:defRPr/>
            </a:pPr>
            <a:fld id="{21859923-2236-493C-A208-470331AEA7B9}" type="slidenum">
              <a:rPr lang="en-GB" altLang="en-US"/>
              <a:pPr>
                <a:defRPr/>
              </a:pPr>
              <a:t>‹#›</a:t>
            </a:fld>
            <a:endParaRPr lang="en-GB" altLang="en-US"/>
          </a:p>
        </p:txBody>
      </p:sp>
    </p:spTree>
    <p:extLst>
      <p:ext uri="{BB962C8B-B14F-4D97-AF65-F5344CB8AC3E}">
        <p14:creationId xmlns:p14="http://schemas.microsoft.com/office/powerpoint/2010/main" val="2295518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0B59ABA-6E1D-436D-9749-12EF98972978}" type="datetimeFigureOut">
              <a:rPr lang="en-GB" smtClean="0"/>
              <a:pPr/>
              <a:t>27/01/2017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ADA7996-0052-42AA-AB40-A6169F1F13AD}" type="slidenum">
              <a:rPr lang="en-GB" smtClean="0"/>
              <a:pPr/>
              <a:t>‹#›</a:t>
            </a:fld>
            <a:endParaRPr lang="en-GB" dirty="0"/>
          </a:p>
        </p:txBody>
      </p:sp>
    </p:spTree>
    <p:extLst>
      <p:ext uri="{BB962C8B-B14F-4D97-AF65-F5344CB8AC3E}">
        <p14:creationId xmlns:p14="http://schemas.microsoft.com/office/powerpoint/2010/main" val="763901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0B59ABA-6E1D-436D-9749-12EF98972978}" type="datetimeFigureOut">
              <a:rPr lang="en-GB" smtClean="0"/>
              <a:pPr/>
              <a:t>27/01/2017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ADA7996-0052-42AA-AB40-A6169F1F13AD}" type="slidenum">
              <a:rPr lang="en-GB" smtClean="0"/>
              <a:pPr/>
              <a:t>‹#›</a:t>
            </a:fld>
            <a:endParaRPr lang="en-GB" dirty="0"/>
          </a:p>
        </p:txBody>
      </p:sp>
    </p:spTree>
    <p:extLst>
      <p:ext uri="{BB962C8B-B14F-4D97-AF65-F5344CB8AC3E}">
        <p14:creationId xmlns:p14="http://schemas.microsoft.com/office/powerpoint/2010/main" val="2233901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59ABA-6E1D-436D-9749-12EF98972978}" type="datetimeFigureOut">
              <a:rPr lang="en-GB" smtClean="0"/>
              <a:pPr/>
              <a:t>27/01/2017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ADA7996-0052-42AA-AB40-A6169F1F13AD}" type="slidenum">
              <a:rPr lang="en-GB" smtClean="0"/>
              <a:pPr/>
              <a:t>‹#›</a:t>
            </a:fld>
            <a:endParaRPr lang="en-GB" dirty="0"/>
          </a:p>
        </p:txBody>
      </p:sp>
    </p:spTree>
    <p:extLst>
      <p:ext uri="{BB962C8B-B14F-4D97-AF65-F5344CB8AC3E}">
        <p14:creationId xmlns:p14="http://schemas.microsoft.com/office/powerpoint/2010/main" val="4251640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B59ABA-6E1D-436D-9749-12EF98972978}" type="datetimeFigureOut">
              <a:rPr lang="en-GB" smtClean="0"/>
              <a:pPr/>
              <a:t>27/01/2017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ADA7996-0052-42AA-AB40-A6169F1F13AD}" type="slidenum">
              <a:rPr lang="en-GB" smtClean="0"/>
              <a:pPr/>
              <a:t>‹#›</a:t>
            </a:fld>
            <a:endParaRPr lang="en-GB" dirty="0"/>
          </a:p>
        </p:txBody>
      </p:sp>
    </p:spTree>
    <p:extLst>
      <p:ext uri="{BB962C8B-B14F-4D97-AF65-F5344CB8AC3E}">
        <p14:creationId xmlns:p14="http://schemas.microsoft.com/office/powerpoint/2010/main" val="2303018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B59ABA-6E1D-436D-9749-12EF98972978}" type="datetimeFigureOut">
              <a:rPr lang="en-GB" smtClean="0"/>
              <a:pPr/>
              <a:t>27/01/2017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ADA7996-0052-42AA-AB40-A6169F1F13AD}" type="slidenum">
              <a:rPr lang="en-GB" smtClean="0"/>
              <a:pPr/>
              <a:t>‹#›</a:t>
            </a:fld>
            <a:endParaRPr lang="en-GB" dirty="0"/>
          </a:p>
        </p:txBody>
      </p:sp>
    </p:spTree>
    <p:extLst>
      <p:ext uri="{BB962C8B-B14F-4D97-AF65-F5344CB8AC3E}">
        <p14:creationId xmlns:p14="http://schemas.microsoft.com/office/powerpoint/2010/main" val="1776259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B59ABA-6E1D-436D-9749-12EF98972978}" type="datetimeFigureOut">
              <a:rPr lang="en-GB" smtClean="0"/>
              <a:pPr/>
              <a:t>27/01/2017</a:t>
            </a:fld>
            <a:endParaRPr lang="en-GB"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DA7996-0052-42AA-AB40-A6169F1F13AD}" type="slidenum">
              <a:rPr lang="en-GB" smtClean="0"/>
              <a:pPr/>
              <a:t>‹#›</a:t>
            </a:fld>
            <a:endParaRPr lang="en-GB" dirty="0"/>
          </a:p>
        </p:txBody>
      </p:sp>
    </p:spTree>
    <p:extLst>
      <p:ext uri="{BB962C8B-B14F-4D97-AF65-F5344CB8AC3E}">
        <p14:creationId xmlns:p14="http://schemas.microsoft.com/office/powerpoint/2010/main" val="965544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Placeholder 1"/>
          <p:cNvSpPr>
            <a:spLocks noGrp="1"/>
          </p:cNvSpPr>
          <p:nvPr>
            <p:ph type="title"/>
          </p:nvPr>
        </p:nvSpPr>
        <p:spPr bwMode="auto">
          <a:xfrm>
            <a:off x="371475" y="214313"/>
            <a:ext cx="755808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smtClean="0"/>
              <a:t>Click to edit Master title style</a:t>
            </a:r>
          </a:p>
        </p:txBody>
      </p:sp>
      <p:sp>
        <p:nvSpPr>
          <p:cNvPr id="7172" name="Text Placeholder 2"/>
          <p:cNvSpPr>
            <a:spLocks noGrp="1"/>
          </p:cNvSpPr>
          <p:nvPr>
            <p:ph type="body" idx="1"/>
          </p:nvPr>
        </p:nvSpPr>
        <p:spPr bwMode="auto">
          <a:xfrm>
            <a:off x="371475" y="1484313"/>
            <a:ext cx="6072188"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 name="Date Placeholder 3"/>
          <p:cNvSpPr>
            <a:spLocks noGrp="1"/>
          </p:cNvSpPr>
          <p:nvPr>
            <p:ph type="dt" sz="half" idx="2"/>
          </p:nvPr>
        </p:nvSpPr>
        <p:spPr>
          <a:xfrm>
            <a:off x="371475" y="6356350"/>
            <a:ext cx="1485900" cy="241300"/>
          </a:xfrm>
          <a:prstGeom prst="rect">
            <a:avLst/>
          </a:prstGeom>
        </p:spPr>
        <p:txBody>
          <a:bodyPr vert="horz" lIns="0" tIns="0" rIns="0" bIns="0" rtlCol="0" anchor="b"/>
          <a:lstStyle>
            <a:lvl1pPr algn="l" defTabSz="914239" fontAlgn="auto">
              <a:spcBef>
                <a:spcPts val="0"/>
              </a:spcBef>
              <a:spcAft>
                <a:spcPts val="0"/>
              </a:spcAft>
              <a:defRPr sz="1200">
                <a:solidFill>
                  <a:schemeClr val="bg1"/>
                </a:solidFill>
                <a:latin typeface="+mn-lt"/>
                <a:cs typeface="+mn-cs"/>
              </a:defRPr>
            </a:lvl1pPr>
          </a:lstStyle>
          <a:p>
            <a:pPr>
              <a:defRPr/>
            </a:pPr>
            <a:fld id="{0AF0D9FD-D660-449F-8D11-E19E8F2A186C}" type="datetime1">
              <a:rPr lang="en-GB">
                <a:solidFill>
                  <a:srgbClr val="FFFFFF"/>
                </a:solidFill>
              </a:rPr>
              <a:pPr>
                <a:defRPr/>
              </a:pPr>
              <a:t>27/01/2017</a:t>
            </a:fld>
            <a:endParaRPr lang="en-GB" dirty="0">
              <a:solidFill>
                <a:srgbClr val="FFFFFF"/>
              </a:solidFill>
            </a:endParaRPr>
          </a:p>
        </p:txBody>
      </p:sp>
      <p:sp>
        <p:nvSpPr>
          <p:cNvPr id="5" name="Footer Placeholder 4"/>
          <p:cNvSpPr>
            <a:spLocks noGrp="1"/>
          </p:cNvSpPr>
          <p:nvPr>
            <p:ph type="ftr" sz="quarter" idx="3"/>
          </p:nvPr>
        </p:nvSpPr>
        <p:spPr>
          <a:xfrm>
            <a:off x="1857376" y="6356350"/>
            <a:ext cx="2928939" cy="241300"/>
          </a:xfrm>
          <a:prstGeom prst="rect">
            <a:avLst/>
          </a:prstGeom>
        </p:spPr>
        <p:txBody>
          <a:bodyPr vert="horz" wrap="square" lIns="91424" tIns="45712" rIns="91424" bIns="45712" numCol="1" anchor="ctr" anchorCtr="0" compatLnSpc="1">
            <a:prstTxWarp prst="textNoShape">
              <a:avLst/>
            </a:prstTxWarp>
          </a:bodyPr>
          <a:lstStyle>
            <a:lvl1pPr>
              <a:defRPr sz="1200" smtClean="0">
                <a:solidFill>
                  <a:srgbClr val="939393"/>
                </a:solidFill>
              </a:defRPr>
            </a:lvl1pPr>
          </a:lstStyle>
          <a:p>
            <a:pPr defTabSz="912813" fontAlgn="base">
              <a:spcBef>
                <a:spcPct val="0"/>
              </a:spcBef>
              <a:spcAft>
                <a:spcPct val="0"/>
              </a:spcAft>
              <a:defRPr/>
            </a:pPr>
            <a:endParaRPr lang="en-GB" dirty="0">
              <a:cs typeface="Arial" charset="0"/>
            </a:endParaRPr>
          </a:p>
        </p:txBody>
      </p:sp>
      <p:sp>
        <p:nvSpPr>
          <p:cNvPr id="9" name="Slide Number Placeholder 8"/>
          <p:cNvSpPr>
            <a:spLocks noGrp="1"/>
          </p:cNvSpPr>
          <p:nvPr>
            <p:ph type="sldNum" sz="quarter" idx="4"/>
          </p:nvPr>
        </p:nvSpPr>
        <p:spPr>
          <a:xfrm>
            <a:off x="8001002" y="471490"/>
            <a:ext cx="819151" cy="365125"/>
          </a:xfrm>
          <a:prstGeom prst="rect">
            <a:avLst/>
          </a:prstGeom>
        </p:spPr>
        <p:txBody>
          <a:bodyPr vert="horz" lIns="0" tIns="0" rIns="0" bIns="0" rtlCol="0" anchor="b"/>
          <a:lstStyle>
            <a:lvl1pPr algn="r" defTabSz="914239" fontAlgn="auto">
              <a:spcBef>
                <a:spcPts val="0"/>
              </a:spcBef>
              <a:spcAft>
                <a:spcPts val="0"/>
              </a:spcAft>
              <a:defRPr sz="1200">
                <a:solidFill>
                  <a:schemeClr val="tx1">
                    <a:tint val="75000"/>
                  </a:schemeClr>
                </a:solidFill>
                <a:latin typeface="+mn-lt"/>
                <a:cs typeface="+mn-cs"/>
              </a:defRPr>
            </a:lvl1pPr>
          </a:lstStyle>
          <a:p>
            <a:pPr>
              <a:defRPr/>
            </a:pPr>
            <a:r>
              <a:rPr lang="en-GB" dirty="0">
                <a:solidFill>
                  <a:srgbClr val="414141">
                    <a:tint val="75000"/>
                  </a:srgbClr>
                </a:solidFill>
              </a:rPr>
              <a:t>Page </a:t>
            </a:r>
            <a:fld id="{54516EE2-E5E8-4264-92BA-7CCDC98082CA}" type="slidenum">
              <a:rPr lang="en-GB">
                <a:solidFill>
                  <a:srgbClr val="414141">
                    <a:tint val="75000"/>
                  </a:srgbClr>
                </a:solidFill>
              </a:rPr>
              <a:pPr>
                <a:defRPr/>
              </a:pPr>
              <a:t>‹#›</a:t>
            </a:fld>
            <a:endParaRPr lang="en-GB" dirty="0">
              <a:solidFill>
                <a:srgbClr val="414141">
                  <a:tint val="75000"/>
                </a:srgbClr>
              </a:solidFill>
            </a:endParaRPr>
          </a:p>
        </p:txBody>
      </p:sp>
    </p:spTree>
    <p:extLst>
      <p:ext uri="{BB962C8B-B14F-4D97-AF65-F5344CB8AC3E}">
        <p14:creationId xmlns:p14="http://schemas.microsoft.com/office/powerpoint/2010/main" val="39219959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l" defTabSz="912813" rtl="0" eaLnBrk="0" fontAlgn="base" hangingPunct="0">
        <a:spcBef>
          <a:spcPct val="0"/>
        </a:spcBef>
        <a:spcAft>
          <a:spcPct val="0"/>
        </a:spcAft>
        <a:defRPr lang="en-GB" sz="2200" b="1" kern="1200">
          <a:solidFill>
            <a:schemeClr val="accent1"/>
          </a:solidFill>
          <a:latin typeface="+mj-lt"/>
          <a:ea typeface="+mj-ea"/>
          <a:cs typeface="+mj-cs"/>
        </a:defRPr>
      </a:lvl1pPr>
      <a:lvl2pPr algn="l" defTabSz="912813" rtl="0" eaLnBrk="0" fontAlgn="base" hangingPunct="0">
        <a:spcBef>
          <a:spcPct val="0"/>
        </a:spcBef>
        <a:spcAft>
          <a:spcPct val="0"/>
        </a:spcAft>
        <a:defRPr sz="2200" b="1">
          <a:solidFill>
            <a:schemeClr val="accent1"/>
          </a:solidFill>
          <a:latin typeface="Arial" charset="0"/>
        </a:defRPr>
      </a:lvl2pPr>
      <a:lvl3pPr algn="l" defTabSz="912813" rtl="0" eaLnBrk="0" fontAlgn="base" hangingPunct="0">
        <a:spcBef>
          <a:spcPct val="0"/>
        </a:spcBef>
        <a:spcAft>
          <a:spcPct val="0"/>
        </a:spcAft>
        <a:defRPr sz="2200" b="1">
          <a:solidFill>
            <a:schemeClr val="accent1"/>
          </a:solidFill>
          <a:latin typeface="Arial" charset="0"/>
        </a:defRPr>
      </a:lvl3pPr>
      <a:lvl4pPr algn="l" defTabSz="912813" rtl="0" eaLnBrk="0" fontAlgn="base" hangingPunct="0">
        <a:spcBef>
          <a:spcPct val="0"/>
        </a:spcBef>
        <a:spcAft>
          <a:spcPct val="0"/>
        </a:spcAft>
        <a:defRPr sz="2200" b="1">
          <a:solidFill>
            <a:schemeClr val="accent1"/>
          </a:solidFill>
          <a:latin typeface="Arial" charset="0"/>
        </a:defRPr>
      </a:lvl4pPr>
      <a:lvl5pPr algn="l" defTabSz="912813" rtl="0" eaLnBrk="0" fontAlgn="base" hangingPunct="0">
        <a:spcBef>
          <a:spcPct val="0"/>
        </a:spcBef>
        <a:spcAft>
          <a:spcPct val="0"/>
        </a:spcAft>
        <a:defRPr sz="2200" b="1">
          <a:solidFill>
            <a:schemeClr val="accent1"/>
          </a:solidFill>
          <a:latin typeface="Arial" charset="0"/>
        </a:defRPr>
      </a:lvl5pPr>
      <a:lvl6pPr marL="457200" algn="l" defTabSz="912813" rtl="0" fontAlgn="base">
        <a:spcBef>
          <a:spcPct val="0"/>
        </a:spcBef>
        <a:spcAft>
          <a:spcPct val="0"/>
        </a:spcAft>
        <a:defRPr sz="2200" b="1">
          <a:solidFill>
            <a:schemeClr val="accent1"/>
          </a:solidFill>
          <a:latin typeface="Arial" charset="0"/>
        </a:defRPr>
      </a:lvl6pPr>
      <a:lvl7pPr marL="914400" algn="l" defTabSz="912813" rtl="0" fontAlgn="base">
        <a:spcBef>
          <a:spcPct val="0"/>
        </a:spcBef>
        <a:spcAft>
          <a:spcPct val="0"/>
        </a:spcAft>
        <a:defRPr sz="2200" b="1">
          <a:solidFill>
            <a:schemeClr val="accent1"/>
          </a:solidFill>
          <a:latin typeface="Arial" charset="0"/>
        </a:defRPr>
      </a:lvl7pPr>
      <a:lvl8pPr marL="1371600" algn="l" defTabSz="912813" rtl="0" fontAlgn="base">
        <a:spcBef>
          <a:spcPct val="0"/>
        </a:spcBef>
        <a:spcAft>
          <a:spcPct val="0"/>
        </a:spcAft>
        <a:defRPr sz="2200" b="1">
          <a:solidFill>
            <a:schemeClr val="accent1"/>
          </a:solidFill>
          <a:latin typeface="Arial" charset="0"/>
        </a:defRPr>
      </a:lvl8pPr>
      <a:lvl9pPr marL="1828800" algn="l" defTabSz="912813" rtl="0" fontAlgn="base">
        <a:spcBef>
          <a:spcPct val="0"/>
        </a:spcBef>
        <a:spcAft>
          <a:spcPct val="0"/>
        </a:spcAft>
        <a:defRPr sz="2200" b="1">
          <a:solidFill>
            <a:schemeClr val="accent1"/>
          </a:solidFill>
          <a:latin typeface="Arial" charset="0"/>
        </a:defRPr>
      </a:lvl9pPr>
    </p:titleStyle>
    <p:bodyStyle>
      <a:lvl1pPr marL="342900" indent="-342900" algn="l" defTabSz="912813" rtl="0" eaLnBrk="0" fontAlgn="base" hangingPunct="0">
        <a:spcBef>
          <a:spcPts val="1200"/>
        </a:spcBef>
        <a:spcAft>
          <a:spcPct val="0"/>
        </a:spcAft>
        <a:buFont typeface="Arial" charset="0"/>
        <a:defRPr b="1" kern="1200">
          <a:solidFill>
            <a:schemeClr val="tx1"/>
          </a:solidFill>
          <a:latin typeface="+mn-lt"/>
          <a:ea typeface="+mn-ea"/>
          <a:cs typeface="+mn-cs"/>
        </a:defRPr>
      </a:lvl1pPr>
      <a:lvl2pPr marL="742950" indent="-285750" algn="l" defTabSz="912813" rtl="0" eaLnBrk="0" fontAlgn="base" hangingPunct="0">
        <a:spcBef>
          <a:spcPts val="600"/>
        </a:spcBef>
        <a:spcAft>
          <a:spcPct val="0"/>
        </a:spcAft>
        <a:buFont typeface="Arial" charset="0"/>
        <a:defRPr kern="1200">
          <a:solidFill>
            <a:schemeClr val="tx1"/>
          </a:solidFill>
          <a:latin typeface="+mn-lt"/>
          <a:ea typeface="+mn-ea"/>
          <a:cs typeface="+mn-cs"/>
        </a:defRPr>
      </a:lvl2pPr>
      <a:lvl3pPr marL="261938" indent="-261938" algn="l" defTabSz="912813" rtl="0" eaLnBrk="0" fontAlgn="base" hangingPunct="0">
        <a:spcBef>
          <a:spcPts val="600"/>
        </a:spcBef>
        <a:spcAft>
          <a:spcPct val="0"/>
        </a:spcAft>
        <a:buSzPct val="100000"/>
        <a:buFont typeface="Symbol" pitchFamily="18" charset="2"/>
        <a:buChar char="·"/>
        <a:defRPr kern="1200">
          <a:solidFill>
            <a:schemeClr val="tx1"/>
          </a:solidFill>
          <a:latin typeface="+mn-lt"/>
          <a:ea typeface="+mn-ea"/>
          <a:cs typeface="+mn-cs"/>
        </a:defRPr>
      </a:lvl3pPr>
      <a:lvl4pPr marL="536575" indent="-274638" algn="l" defTabSz="912813" rtl="0" eaLnBrk="0" fontAlgn="base" hangingPunct="0">
        <a:spcBef>
          <a:spcPts val="600"/>
        </a:spcBef>
        <a:spcAft>
          <a:spcPct val="0"/>
        </a:spcAft>
        <a:buFont typeface="Arial" charset="0"/>
        <a:buChar char="–"/>
        <a:defRPr kern="1200">
          <a:solidFill>
            <a:schemeClr val="tx1"/>
          </a:solidFill>
          <a:latin typeface="+mn-lt"/>
          <a:ea typeface="+mn-ea"/>
          <a:cs typeface="+mn-cs"/>
        </a:defRPr>
      </a:lvl4pPr>
      <a:lvl5pPr marL="812800" indent="-276225" algn="l" defTabSz="912813" rtl="0" eaLnBrk="0" fontAlgn="base" hangingPunct="0">
        <a:spcBef>
          <a:spcPts val="600"/>
        </a:spcBef>
        <a:spcAft>
          <a:spcPct val="0"/>
        </a:spcAft>
        <a:buFont typeface="Arial" charset="0"/>
        <a:buChar char="•"/>
        <a:defRPr kern="1200">
          <a:solidFill>
            <a:schemeClr val="tx1"/>
          </a:solidFill>
          <a:latin typeface="+mn-lt"/>
          <a:ea typeface="+mn-ea"/>
          <a:cs typeface="+mn-cs"/>
        </a:defRPr>
      </a:lvl5pPr>
      <a:lvl6pPr marL="2514156"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9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14"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6"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5"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DEDFD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40"/>
            <a:ext cx="8229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Tree>
    <p:extLst>
      <p:ext uri="{BB962C8B-B14F-4D97-AF65-F5344CB8AC3E}">
        <p14:creationId xmlns:p14="http://schemas.microsoft.com/office/powerpoint/2010/main" val="68367760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457200" rtl="0" eaLnBrk="0" fontAlgn="base" hangingPunct="0">
        <a:spcBef>
          <a:spcPct val="0"/>
        </a:spcBef>
        <a:spcAft>
          <a:spcPct val="0"/>
        </a:spcAft>
        <a:defRPr sz="3200" kern="1200">
          <a:solidFill>
            <a:schemeClr val="tx1"/>
          </a:solidFill>
          <a:latin typeface="Impact"/>
          <a:ea typeface="Impact" pitchFamily="34" charset="0"/>
          <a:cs typeface="Impact"/>
        </a:defRPr>
      </a:lvl1pPr>
      <a:lvl2pPr algn="l" defTabSz="457200" rtl="0" eaLnBrk="0" fontAlgn="base" hangingPunct="0">
        <a:spcBef>
          <a:spcPct val="0"/>
        </a:spcBef>
        <a:spcAft>
          <a:spcPct val="0"/>
        </a:spcAft>
        <a:defRPr sz="3200">
          <a:solidFill>
            <a:schemeClr val="tx1"/>
          </a:solidFill>
          <a:latin typeface="Impact" pitchFamily="34" charset="0"/>
          <a:ea typeface="Impact" pitchFamily="34" charset="0"/>
          <a:cs typeface="Impact" pitchFamily="34" charset="0"/>
        </a:defRPr>
      </a:lvl2pPr>
      <a:lvl3pPr algn="l" defTabSz="457200" rtl="0" eaLnBrk="0" fontAlgn="base" hangingPunct="0">
        <a:spcBef>
          <a:spcPct val="0"/>
        </a:spcBef>
        <a:spcAft>
          <a:spcPct val="0"/>
        </a:spcAft>
        <a:defRPr sz="3200">
          <a:solidFill>
            <a:schemeClr val="tx1"/>
          </a:solidFill>
          <a:latin typeface="Impact" pitchFamily="34" charset="0"/>
          <a:ea typeface="Impact" pitchFamily="34" charset="0"/>
          <a:cs typeface="Impact" pitchFamily="34" charset="0"/>
        </a:defRPr>
      </a:lvl3pPr>
      <a:lvl4pPr algn="l" defTabSz="457200" rtl="0" eaLnBrk="0" fontAlgn="base" hangingPunct="0">
        <a:spcBef>
          <a:spcPct val="0"/>
        </a:spcBef>
        <a:spcAft>
          <a:spcPct val="0"/>
        </a:spcAft>
        <a:defRPr sz="3200">
          <a:solidFill>
            <a:schemeClr val="tx1"/>
          </a:solidFill>
          <a:latin typeface="Impact" pitchFamily="34" charset="0"/>
          <a:ea typeface="Impact" pitchFamily="34" charset="0"/>
          <a:cs typeface="Impact" pitchFamily="34" charset="0"/>
        </a:defRPr>
      </a:lvl4pPr>
      <a:lvl5pPr algn="l" defTabSz="457200" rtl="0" eaLnBrk="0" fontAlgn="base" hangingPunct="0">
        <a:spcBef>
          <a:spcPct val="0"/>
        </a:spcBef>
        <a:spcAft>
          <a:spcPct val="0"/>
        </a:spcAft>
        <a:defRPr sz="3200">
          <a:solidFill>
            <a:schemeClr val="tx1"/>
          </a:solidFill>
          <a:latin typeface="Impact" pitchFamily="34" charset="0"/>
          <a:ea typeface="Impact" pitchFamily="34" charset="0"/>
          <a:cs typeface="Impact" pitchFamily="34" charset="0"/>
        </a:defRPr>
      </a:lvl5pPr>
      <a:lvl6pPr marL="457200" algn="l" defTabSz="457200" rtl="0" fontAlgn="base">
        <a:spcBef>
          <a:spcPct val="0"/>
        </a:spcBef>
        <a:spcAft>
          <a:spcPct val="0"/>
        </a:spcAft>
        <a:defRPr sz="3200">
          <a:solidFill>
            <a:schemeClr val="tx1"/>
          </a:solidFill>
          <a:latin typeface="Impact" pitchFamily="34" charset="0"/>
          <a:ea typeface="Impact" pitchFamily="34" charset="0"/>
          <a:cs typeface="Impact" pitchFamily="34" charset="0"/>
        </a:defRPr>
      </a:lvl6pPr>
      <a:lvl7pPr marL="914400" algn="l" defTabSz="457200" rtl="0" fontAlgn="base">
        <a:spcBef>
          <a:spcPct val="0"/>
        </a:spcBef>
        <a:spcAft>
          <a:spcPct val="0"/>
        </a:spcAft>
        <a:defRPr sz="3200">
          <a:solidFill>
            <a:schemeClr val="tx1"/>
          </a:solidFill>
          <a:latin typeface="Impact" pitchFamily="34" charset="0"/>
          <a:ea typeface="Impact" pitchFamily="34" charset="0"/>
          <a:cs typeface="Impact" pitchFamily="34" charset="0"/>
        </a:defRPr>
      </a:lvl7pPr>
      <a:lvl8pPr marL="1371600" algn="l" defTabSz="457200" rtl="0" fontAlgn="base">
        <a:spcBef>
          <a:spcPct val="0"/>
        </a:spcBef>
        <a:spcAft>
          <a:spcPct val="0"/>
        </a:spcAft>
        <a:defRPr sz="3200">
          <a:solidFill>
            <a:schemeClr val="tx1"/>
          </a:solidFill>
          <a:latin typeface="Impact" pitchFamily="34" charset="0"/>
          <a:ea typeface="Impact" pitchFamily="34" charset="0"/>
          <a:cs typeface="Impact" pitchFamily="34" charset="0"/>
        </a:defRPr>
      </a:lvl8pPr>
      <a:lvl9pPr marL="1828800" algn="l" defTabSz="457200" rtl="0" fontAlgn="base">
        <a:spcBef>
          <a:spcPct val="0"/>
        </a:spcBef>
        <a:spcAft>
          <a:spcPct val="0"/>
        </a:spcAft>
        <a:defRPr sz="3200">
          <a:solidFill>
            <a:schemeClr val="tx1"/>
          </a:solidFill>
          <a:latin typeface="Impact" pitchFamily="34" charset="0"/>
          <a:ea typeface="Impact" pitchFamily="34" charset="0"/>
          <a:cs typeface="Impact" pitchFamily="34" charset="0"/>
        </a:defRPr>
      </a:lvl9pPr>
    </p:titleStyle>
    <p:bodyStyle>
      <a:lvl1pPr algn="l" defTabSz="457200" rtl="0" eaLnBrk="0" fontAlgn="base" hangingPunct="0">
        <a:spcBef>
          <a:spcPct val="20000"/>
        </a:spcBef>
        <a:spcAft>
          <a:spcPct val="0"/>
        </a:spcAft>
        <a:buFont typeface="Arial" charset="0"/>
        <a:defRPr sz="2200" kern="1200">
          <a:solidFill>
            <a:schemeClr val="tx1"/>
          </a:solidFill>
          <a:latin typeface="Impact"/>
          <a:ea typeface="Impact" pitchFamily="34" charset="0"/>
          <a:cs typeface="Impact"/>
        </a:defRPr>
      </a:lvl1pPr>
      <a:lvl2pPr algn="l" defTabSz="457200" rtl="0" eaLnBrk="0" fontAlgn="base" hangingPunct="0">
        <a:lnSpc>
          <a:spcPts val="3200"/>
        </a:lnSpc>
        <a:spcBef>
          <a:spcPct val="0"/>
        </a:spcBef>
        <a:spcAft>
          <a:spcPct val="0"/>
        </a:spcAft>
        <a:buFont typeface="Arial" charset="0"/>
        <a:defRPr sz="2000" kern="1200">
          <a:solidFill>
            <a:schemeClr val="tx1"/>
          </a:solidFill>
          <a:latin typeface="Georgia"/>
          <a:ea typeface="Georgia" pitchFamily="18" charset="0"/>
          <a:cs typeface="Georgia"/>
        </a:defRPr>
      </a:lvl2pPr>
      <a:lvl3pPr marL="261938" indent="-261938" algn="l" defTabSz="457200" rtl="0" eaLnBrk="0" fontAlgn="base" hangingPunct="0">
        <a:lnSpc>
          <a:spcPts val="3200"/>
        </a:lnSpc>
        <a:spcBef>
          <a:spcPct val="0"/>
        </a:spcBef>
        <a:spcAft>
          <a:spcPct val="0"/>
        </a:spcAft>
        <a:buFont typeface="Arial" charset="0"/>
        <a:buChar char="•"/>
        <a:defRPr sz="2000" kern="1200">
          <a:solidFill>
            <a:schemeClr val="tx1"/>
          </a:solidFill>
          <a:latin typeface="Georgia"/>
          <a:ea typeface="Georgia" pitchFamily="18" charset="0"/>
          <a:cs typeface="Georgia"/>
        </a:defRPr>
      </a:lvl3pPr>
      <a:lvl4pPr marL="534988" indent="-273050" algn="l" defTabSz="457200" rtl="0" eaLnBrk="0" fontAlgn="base" hangingPunct="0">
        <a:lnSpc>
          <a:spcPts val="3200"/>
        </a:lnSpc>
        <a:spcBef>
          <a:spcPct val="0"/>
        </a:spcBef>
        <a:spcAft>
          <a:spcPct val="0"/>
        </a:spcAft>
        <a:buFont typeface="Arial" charset="0"/>
        <a:buChar char="–"/>
        <a:defRPr sz="2000" kern="1200">
          <a:solidFill>
            <a:schemeClr val="tx1"/>
          </a:solidFill>
          <a:latin typeface="Georgia"/>
          <a:ea typeface="Georgia" pitchFamily="18" charset="0"/>
          <a:cs typeface="Georgia"/>
        </a:defRPr>
      </a:lvl4pPr>
      <a:lvl5pPr marL="812800" indent="-276225" algn="l" defTabSz="457200" rtl="0" eaLnBrk="0" fontAlgn="base" hangingPunct="0">
        <a:lnSpc>
          <a:spcPts val="3200"/>
        </a:lnSpc>
        <a:spcBef>
          <a:spcPct val="0"/>
        </a:spcBef>
        <a:spcAft>
          <a:spcPct val="0"/>
        </a:spcAft>
        <a:buFont typeface="Arial" charset="0"/>
        <a:buChar char="•"/>
        <a:defRPr sz="2000" kern="1200">
          <a:solidFill>
            <a:schemeClr val="tx1"/>
          </a:solidFill>
          <a:latin typeface="Georgia"/>
          <a:ea typeface="Georgia" pitchFamily="18"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DEDFD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40"/>
            <a:ext cx="8229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Tree>
    <p:extLst>
      <p:ext uri="{BB962C8B-B14F-4D97-AF65-F5344CB8AC3E}">
        <p14:creationId xmlns:p14="http://schemas.microsoft.com/office/powerpoint/2010/main" val="262241754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457200" rtl="0" eaLnBrk="0" fontAlgn="base" hangingPunct="0">
        <a:spcBef>
          <a:spcPct val="0"/>
        </a:spcBef>
        <a:spcAft>
          <a:spcPct val="0"/>
        </a:spcAft>
        <a:defRPr sz="3200" kern="1200">
          <a:solidFill>
            <a:schemeClr val="tx1"/>
          </a:solidFill>
          <a:latin typeface="Impact"/>
          <a:ea typeface="Impact" pitchFamily="34" charset="0"/>
          <a:cs typeface="Impact"/>
        </a:defRPr>
      </a:lvl1pPr>
      <a:lvl2pPr algn="l" defTabSz="457200" rtl="0" eaLnBrk="0" fontAlgn="base" hangingPunct="0">
        <a:spcBef>
          <a:spcPct val="0"/>
        </a:spcBef>
        <a:spcAft>
          <a:spcPct val="0"/>
        </a:spcAft>
        <a:defRPr sz="3200">
          <a:solidFill>
            <a:schemeClr val="tx1"/>
          </a:solidFill>
          <a:latin typeface="Impact" pitchFamily="34" charset="0"/>
          <a:ea typeface="Impact" pitchFamily="34" charset="0"/>
          <a:cs typeface="Impact" pitchFamily="34" charset="0"/>
        </a:defRPr>
      </a:lvl2pPr>
      <a:lvl3pPr algn="l" defTabSz="457200" rtl="0" eaLnBrk="0" fontAlgn="base" hangingPunct="0">
        <a:spcBef>
          <a:spcPct val="0"/>
        </a:spcBef>
        <a:spcAft>
          <a:spcPct val="0"/>
        </a:spcAft>
        <a:defRPr sz="3200">
          <a:solidFill>
            <a:schemeClr val="tx1"/>
          </a:solidFill>
          <a:latin typeface="Impact" pitchFamily="34" charset="0"/>
          <a:ea typeface="Impact" pitchFamily="34" charset="0"/>
          <a:cs typeface="Impact" pitchFamily="34" charset="0"/>
        </a:defRPr>
      </a:lvl3pPr>
      <a:lvl4pPr algn="l" defTabSz="457200" rtl="0" eaLnBrk="0" fontAlgn="base" hangingPunct="0">
        <a:spcBef>
          <a:spcPct val="0"/>
        </a:spcBef>
        <a:spcAft>
          <a:spcPct val="0"/>
        </a:spcAft>
        <a:defRPr sz="3200">
          <a:solidFill>
            <a:schemeClr val="tx1"/>
          </a:solidFill>
          <a:latin typeface="Impact" pitchFamily="34" charset="0"/>
          <a:ea typeface="Impact" pitchFamily="34" charset="0"/>
          <a:cs typeface="Impact" pitchFamily="34" charset="0"/>
        </a:defRPr>
      </a:lvl4pPr>
      <a:lvl5pPr algn="l" defTabSz="457200" rtl="0" eaLnBrk="0" fontAlgn="base" hangingPunct="0">
        <a:spcBef>
          <a:spcPct val="0"/>
        </a:spcBef>
        <a:spcAft>
          <a:spcPct val="0"/>
        </a:spcAft>
        <a:defRPr sz="3200">
          <a:solidFill>
            <a:schemeClr val="tx1"/>
          </a:solidFill>
          <a:latin typeface="Impact" pitchFamily="34" charset="0"/>
          <a:ea typeface="Impact" pitchFamily="34" charset="0"/>
          <a:cs typeface="Impact" pitchFamily="34" charset="0"/>
        </a:defRPr>
      </a:lvl5pPr>
      <a:lvl6pPr marL="457200" algn="l" defTabSz="457200" rtl="0" fontAlgn="base">
        <a:spcBef>
          <a:spcPct val="0"/>
        </a:spcBef>
        <a:spcAft>
          <a:spcPct val="0"/>
        </a:spcAft>
        <a:defRPr sz="3200">
          <a:solidFill>
            <a:schemeClr val="tx1"/>
          </a:solidFill>
          <a:latin typeface="Impact" pitchFamily="34" charset="0"/>
          <a:ea typeface="Impact" pitchFamily="34" charset="0"/>
          <a:cs typeface="Impact" pitchFamily="34" charset="0"/>
        </a:defRPr>
      </a:lvl6pPr>
      <a:lvl7pPr marL="914400" algn="l" defTabSz="457200" rtl="0" fontAlgn="base">
        <a:spcBef>
          <a:spcPct val="0"/>
        </a:spcBef>
        <a:spcAft>
          <a:spcPct val="0"/>
        </a:spcAft>
        <a:defRPr sz="3200">
          <a:solidFill>
            <a:schemeClr val="tx1"/>
          </a:solidFill>
          <a:latin typeface="Impact" pitchFamily="34" charset="0"/>
          <a:ea typeface="Impact" pitchFamily="34" charset="0"/>
          <a:cs typeface="Impact" pitchFamily="34" charset="0"/>
        </a:defRPr>
      </a:lvl7pPr>
      <a:lvl8pPr marL="1371600" algn="l" defTabSz="457200" rtl="0" fontAlgn="base">
        <a:spcBef>
          <a:spcPct val="0"/>
        </a:spcBef>
        <a:spcAft>
          <a:spcPct val="0"/>
        </a:spcAft>
        <a:defRPr sz="3200">
          <a:solidFill>
            <a:schemeClr val="tx1"/>
          </a:solidFill>
          <a:latin typeface="Impact" pitchFamily="34" charset="0"/>
          <a:ea typeface="Impact" pitchFamily="34" charset="0"/>
          <a:cs typeface="Impact" pitchFamily="34" charset="0"/>
        </a:defRPr>
      </a:lvl8pPr>
      <a:lvl9pPr marL="1828800" algn="l" defTabSz="457200" rtl="0" fontAlgn="base">
        <a:spcBef>
          <a:spcPct val="0"/>
        </a:spcBef>
        <a:spcAft>
          <a:spcPct val="0"/>
        </a:spcAft>
        <a:defRPr sz="3200">
          <a:solidFill>
            <a:schemeClr val="tx1"/>
          </a:solidFill>
          <a:latin typeface="Impact" pitchFamily="34" charset="0"/>
          <a:ea typeface="Impact" pitchFamily="34" charset="0"/>
          <a:cs typeface="Impact" pitchFamily="34" charset="0"/>
        </a:defRPr>
      </a:lvl9pPr>
    </p:titleStyle>
    <p:bodyStyle>
      <a:lvl1pPr algn="l" defTabSz="457200" rtl="0" eaLnBrk="0" fontAlgn="base" hangingPunct="0">
        <a:spcBef>
          <a:spcPct val="20000"/>
        </a:spcBef>
        <a:spcAft>
          <a:spcPct val="0"/>
        </a:spcAft>
        <a:buFont typeface="Arial" charset="0"/>
        <a:defRPr sz="2200" kern="1200">
          <a:solidFill>
            <a:schemeClr val="tx1"/>
          </a:solidFill>
          <a:latin typeface="Impact"/>
          <a:ea typeface="Impact" pitchFamily="34" charset="0"/>
          <a:cs typeface="Impact"/>
        </a:defRPr>
      </a:lvl1pPr>
      <a:lvl2pPr algn="l" defTabSz="457200" rtl="0" eaLnBrk="0" fontAlgn="base" hangingPunct="0">
        <a:lnSpc>
          <a:spcPts val="3200"/>
        </a:lnSpc>
        <a:spcBef>
          <a:spcPct val="0"/>
        </a:spcBef>
        <a:spcAft>
          <a:spcPct val="0"/>
        </a:spcAft>
        <a:buFont typeface="Arial" charset="0"/>
        <a:defRPr sz="2000" kern="1200">
          <a:solidFill>
            <a:schemeClr val="tx1"/>
          </a:solidFill>
          <a:latin typeface="Georgia"/>
          <a:ea typeface="Georgia" pitchFamily="18" charset="0"/>
          <a:cs typeface="Georgia"/>
        </a:defRPr>
      </a:lvl2pPr>
      <a:lvl3pPr marL="261938" indent="-261938" algn="l" defTabSz="457200" rtl="0" eaLnBrk="0" fontAlgn="base" hangingPunct="0">
        <a:lnSpc>
          <a:spcPts val="3200"/>
        </a:lnSpc>
        <a:spcBef>
          <a:spcPct val="0"/>
        </a:spcBef>
        <a:spcAft>
          <a:spcPct val="0"/>
        </a:spcAft>
        <a:buFont typeface="Arial" charset="0"/>
        <a:buChar char="•"/>
        <a:defRPr sz="2000" kern="1200">
          <a:solidFill>
            <a:schemeClr val="tx1"/>
          </a:solidFill>
          <a:latin typeface="Georgia"/>
          <a:ea typeface="Georgia" pitchFamily="18" charset="0"/>
          <a:cs typeface="Georgia"/>
        </a:defRPr>
      </a:lvl3pPr>
      <a:lvl4pPr marL="534988" indent="-273050" algn="l" defTabSz="457200" rtl="0" eaLnBrk="0" fontAlgn="base" hangingPunct="0">
        <a:lnSpc>
          <a:spcPts val="3200"/>
        </a:lnSpc>
        <a:spcBef>
          <a:spcPct val="0"/>
        </a:spcBef>
        <a:spcAft>
          <a:spcPct val="0"/>
        </a:spcAft>
        <a:buFont typeface="Arial" charset="0"/>
        <a:buChar char="–"/>
        <a:defRPr sz="2000" kern="1200">
          <a:solidFill>
            <a:schemeClr val="tx1"/>
          </a:solidFill>
          <a:latin typeface="Georgia"/>
          <a:ea typeface="Georgia" pitchFamily="18" charset="0"/>
          <a:cs typeface="Georgia"/>
        </a:defRPr>
      </a:lvl4pPr>
      <a:lvl5pPr marL="812800" indent="-276225" algn="l" defTabSz="457200" rtl="0" eaLnBrk="0" fontAlgn="base" hangingPunct="0">
        <a:lnSpc>
          <a:spcPts val="3200"/>
        </a:lnSpc>
        <a:spcBef>
          <a:spcPct val="0"/>
        </a:spcBef>
        <a:spcAft>
          <a:spcPct val="0"/>
        </a:spcAft>
        <a:buFont typeface="Arial" charset="0"/>
        <a:buChar char="•"/>
        <a:defRPr sz="2000" kern="1200">
          <a:solidFill>
            <a:schemeClr val="tx1"/>
          </a:solidFill>
          <a:latin typeface="Georgia"/>
          <a:ea typeface="Georgia" pitchFamily="18"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3333CC"/>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GB" altLang="en-US" smtClean="0"/>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solidFill>
                  <a:srgbClr val="FFFFFF"/>
                </a:solidFill>
              </a:defRPr>
            </a:lvl1pPr>
          </a:lstStyle>
          <a:p>
            <a:pPr fontAlgn="base">
              <a:spcBef>
                <a:spcPct val="0"/>
              </a:spcBef>
              <a:spcAft>
                <a:spcPct val="0"/>
              </a:spcAft>
              <a:defRPr/>
            </a:pPr>
            <a:endParaRPr lang="en-US" altLang="en-US">
              <a:cs typeface="Times New Roman" pitchFamily="18" charset="0"/>
            </a:endParaRPr>
          </a:p>
        </p:txBody>
      </p:sp>
      <p:sp>
        <p:nvSpPr>
          <p:cNvPr id="1029" name="Rectangle 5"/>
          <p:cNvSpPr>
            <a:spLocks noGrp="1" noChangeArrowheads="1"/>
          </p:cNvSpPr>
          <p:nvPr>
            <p:ph type="ftr" sz="quarter" idx="3"/>
          </p:nvPr>
        </p:nvSpPr>
        <p:spPr bwMode="auto">
          <a:xfrm>
            <a:off x="6248400" y="60960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i="1">
                <a:solidFill>
                  <a:srgbClr val="FFFFFF"/>
                </a:solidFill>
              </a:defRPr>
            </a:lvl1pPr>
          </a:lstStyle>
          <a:p>
            <a:pPr fontAlgn="base">
              <a:spcBef>
                <a:spcPct val="0"/>
              </a:spcBef>
              <a:spcAft>
                <a:spcPct val="0"/>
              </a:spcAft>
              <a:defRPr/>
            </a:pPr>
            <a:r>
              <a:rPr lang="en-GB" altLang="en-US">
                <a:cs typeface="Times New Roman" pitchFamily="18" charset="0"/>
              </a:rPr>
              <a:t>MSc in Primary Care, October 2006</a:t>
            </a:r>
          </a:p>
        </p:txBody>
      </p:sp>
      <p:sp>
        <p:nvSpPr>
          <p:cNvPr id="1030" name="Rectangle 6"/>
          <p:cNvSpPr>
            <a:spLocks noGrp="1" noChangeArrowheads="1"/>
          </p:cNvSpPr>
          <p:nvPr>
            <p:ph type="sldNum" sz="quarter" idx="4"/>
          </p:nvPr>
        </p:nvSpPr>
        <p:spPr bwMode="auto">
          <a:xfrm>
            <a:off x="773113" y="6400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200" i="1">
                <a:solidFill>
                  <a:srgbClr val="FFFFFF"/>
                </a:solidFill>
              </a:defRPr>
            </a:lvl1pPr>
          </a:lstStyle>
          <a:p>
            <a:pPr fontAlgn="base">
              <a:spcBef>
                <a:spcPct val="0"/>
              </a:spcBef>
              <a:spcAft>
                <a:spcPct val="0"/>
              </a:spcAft>
              <a:defRPr/>
            </a:pPr>
            <a:fld id="{99E3DBCE-2705-4B40-85FE-9EA8D2C59F30}" type="slidenum">
              <a:rPr lang="en-GB" altLang="en-US">
                <a:cs typeface="Times New Roman" pitchFamily="18" charset="0"/>
              </a:rPr>
              <a:pPr fontAlgn="base">
                <a:spcBef>
                  <a:spcPct val="0"/>
                </a:spcBef>
                <a:spcAft>
                  <a:spcPct val="0"/>
                </a:spcAft>
                <a:defRPr/>
              </a:pPr>
              <a:t>‹#›</a:t>
            </a:fld>
            <a:endParaRPr lang="en-GB" altLang="en-US">
              <a:cs typeface="Times New Roman" pitchFamily="18" charset="0"/>
            </a:endParaRPr>
          </a:p>
        </p:txBody>
      </p:sp>
    </p:spTree>
  </p:cSld>
  <p:clrMap bg1="dk2" tx1="lt1" bg2="dk1" tx2="lt2" accent1="accent1" accent2="accent2" accent3="accent3" accent4="accent4" accent5="accent5" accent6="accent6" hlink="hlink" folHlink="folHlink"/>
  <p:sldLayoutIdLst>
    <p:sldLayoutId id="2147483693" r:id="rId1"/>
  </p:sldLayoutIdLst>
  <p:txStyles>
    <p:titleStyle>
      <a:lvl1pPr algn="ctr" defTabSz="762000" rtl="0" eaLnBrk="0" fontAlgn="base" hangingPunct="0">
        <a:spcBef>
          <a:spcPct val="0"/>
        </a:spcBef>
        <a:spcAft>
          <a:spcPct val="0"/>
        </a:spcAft>
        <a:defRPr sz="4400">
          <a:solidFill>
            <a:schemeClr val="tx2"/>
          </a:solidFill>
          <a:latin typeface="+mj-lt"/>
          <a:ea typeface="+mj-ea"/>
          <a:cs typeface="+mj-cs"/>
        </a:defRPr>
      </a:lvl1pPr>
      <a:lvl2pPr algn="ctr" defTabSz="762000" rtl="0" eaLnBrk="0" fontAlgn="base" hangingPunct="0">
        <a:spcBef>
          <a:spcPct val="0"/>
        </a:spcBef>
        <a:spcAft>
          <a:spcPct val="0"/>
        </a:spcAft>
        <a:defRPr sz="4400">
          <a:solidFill>
            <a:schemeClr val="tx2"/>
          </a:solidFill>
          <a:latin typeface="Times New Roman" pitchFamily="18" charset="0"/>
        </a:defRPr>
      </a:lvl2pPr>
      <a:lvl3pPr algn="ctr" defTabSz="762000" rtl="0" eaLnBrk="0" fontAlgn="base" hangingPunct="0">
        <a:spcBef>
          <a:spcPct val="0"/>
        </a:spcBef>
        <a:spcAft>
          <a:spcPct val="0"/>
        </a:spcAft>
        <a:defRPr sz="4400">
          <a:solidFill>
            <a:schemeClr val="tx2"/>
          </a:solidFill>
          <a:latin typeface="Times New Roman" pitchFamily="18" charset="0"/>
        </a:defRPr>
      </a:lvl3pPr>
      <a:lvl4pPr algn="ctr" defTabSz="762000" rtl="0" eaLnBrk="0" fontAlgn="base" hangingPunct="0">
        <a:spcBef>
          <a:spcPct val="0"/>
        </a:spcBef>
        <a:spcAft>
          <a:spcPct val="0"/>
        </a:spcAft>
        <a:defRPr sz="4400">
          <a:solidFill>
            <a:schemeClr val="tx2"/>
          </a:solidFill>
          <a:latin typeface="Times New Roman" pitchFamily="18" charset="0"/>
        </a:defRPr>
      </a:lvl4pPr>
      <a:lvl5pPr algn="ctr" defTabSz="762000" rtl="0" eaLnBrk="0" fontAlgn="base" hangingPunct="0">
        <a:spcBef>
          <a:spcPct val="0"/>
        </a:spcBef>
        <a:spcAft>
          <a:spcPct val="0"/>
        </a:spcAft>
        <a:defRPr sz="4400">
          <a:solidFill>
            <a:schemeClr val="tx2"/>
          </a:solidFill>
          <a:latin typeface="Times New Roman" pitchFamily="18" charset="0"/>
        </a:defRPr>
      </a:lvl5pPr>
      <a:lvl6pPr marL="457200" algn="ctr" defTabSz="762000" rtl="0" eaLnBrk="0" fontAlgn="base" hangingPunct="0">
        <a:spcBef>
          <a:spcPct val="0"/>
        </a:spcBef>
        <a:spcAft>
          <a:spcPct val="0"/>
        </a:spcAft>
        <a:defRPr sz="4400">
          <a:solidFill>
            <a:schemeClr val="tx2"/>
          </a:solidFill>
          <a:latin typeface="Times New Roman" pitchFamily="18" charset="0"/>
        </a:defRPr>
      </a:lvl6pPr>
      <a:lvl7pPr marL="914400" algn="ctr" defTabSz="762000" rtl="0" eaLnBrk="0" fontAlgn="base" hangingPunct="0">
        <a:spcBef>
          <a:spcPct val="0"/>
        </a:spcBef>
        <a:spcAft>
          <a:spcPct val="0"/>
        </a:spcAft>
        <a:defRPr sz="4400">
          <a:solidFill>
            <a:schemeClr val="tx2"/>
          </a:solidFill>
          <a:latin typeface="Times New Roman" pitchFamily="18" charset="0"/>
        </a:defRPr>
      </a:lvl7pPr>
      <a:lvl8pPr marL="1371600" algn="ctr" defTabSz="762000" rtl="0" eaLnBrk="0" fontAlgn="base" hangingPunct="0">
        <a:spcBef>
          <a:spcPct val="0"/>
        </a:spcBef>
        <a:spcAft>
          <a:spcPct val="0"/>
        </a:spcAft>
        <a:defRPr sz="4400">
          <a:solidFill>
            <a:schemeClr val="tx2"/>
          </a:solidFill>
          <a:latin typeface="Times New Roman" pitchFamily="18" charset="0"/>
        </a:defRPr>
      </a:lvl8pPr>
      <a:lvl9pPr marL="1828800" algn="ctr" defTabSz="762000"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defTabSz="762000"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Char char="–"/>
        <a:defRPr sz="2800">
          <a:solidFill>
            <a:schemeClr val="tx1"/>
          </a:solidFill>
          <a:latin typeface="+mn-lt"/>
        </a:defRPr>
      </a:lvl2pPr>
      <a:lvl3pPr marL="1143000" indent="-228600" algn="l" defTabSz="762000" rtl="0" eaLnBrk="0" fontAlgn="base" hangingPunct="0">
        <a:spcBef>
          <a:spcPct val="20000"/>
        </a:spcBef>
        <a:spcAft>
          <a:spcPct val="0"/>
        </a:spcAft>
        <a:buChar char="•"/>
        <a:defRPr sz="2400">
          <a:solidFill>
            <a:schemeClr val="tx1"/>
          </a:solidFill>
          <a:latin typeface="+mn-lt"/>
        </a:defRPr>
      </a:lvl3pPr>
      <a:lvl4pPr marL="1600200" indent="-228600" algn="l" defTabSz="762000" rtl="0" eaLnBrk="0" fontAlgn="base" hangingPunct="0">
        <a:spcBef>
          <a:spcPct val="20000"/>
        </a:spcBef>
        <a:spcAft>
          <a:spcPct val="0"/>
        </a:spcAft>
        <a:buChar char="–"/>
        <a:defRPr sz="2000">
          <a:solidFill>
            <a:schemeClr val="tx1"/>
          </a:solidFill>
          <a:latin typeface="+mn-lt"/>
        </a:defRPr>
      </a:lvl4pPr>
      <a:lvl5pPr marL="2057400" indent="-228600" algn="l" defTabSz="762000" rtl="0" eaLnBrk="0" fontAlgn="base" hangingPunct="0">
        <a:spcBef>
          <a:spcPct val="20000"/>
        </a:spcBef>
        <a:spcAft>
          <a:spcPct val="0"/>
        </a:spcAft>
        <a:buChar char="•"/>
        <a:defRPr sz="2000">
          <a:solidFill>
            <a:schemeClr val="tx1"/>
          </a:solidFill>
          <a:latin typeface="+mn-lt"/>
        </a:defRPr>
      </a:lvl5pPr>
      <a:lvl6pPr marL="2514600" indent="-228600" algn="l" defTabSz="762000" rtl="0" eaLnBrk="0" fontAlgn="base" hangingPunct="0">
        <a:spcBef>
          <a:spcPct val="20000"/>
        </a:spcBef>
        <a:spcAft>
          <a:spcPct val="0"/>
        </a:spcAft>
        <a:buChar char="•"/>
        <a:defRPr sz="2000">
          <a:solidFill>
            <a:schemeClr val="tx1"/>
          </a:solidFill>
          <a:latin typeface="+mn-lt"/>
        </a:defRPr>
      </a:lvl6pPr>
      <a:lvl7pPr marL="2971800" indent="-228600" algn="l" defTabSz="762000" rtl="0" eaLnBrk="0" fontAlgn="base" hangingPunct="0">
        <a:spcBef>
          <a:spcPct val="20000"/>
        </a:spcBef>
        <a:spcAft>
          <a:spcPct val="0"/>
        </a:spcAft>
        <a:buChar char="•"/>
        <a:defRPr sz="2000">
          <a:solidFill>
            <a:schemeClr val="tx1"/>
          </a:solidFill>
          <a:latin typeface="+mn-lt"/>
        </a:defRPr>
      </a:lvl7pPr>
      <a:lvl8pPr marL="3429000" indent="-228600" algn="l" defTabSz="762000" rtl="0" eaLnBrk="0" fontAlgn="base" hangingPunct="0">
        <a:spcBef>
          <a:spcPct val="20000"/>
        </a:spcBef>
        <a:spcAft>
          <a:spcPct val="0"/>
        </a:spcAft>
        <a:buChar char="•"/>
        <a:defRPr sz="2000">
          <a:solidFill>
            <a:schemeClr val="tx1"/>
          </a:solidFill>
          <a:latin typeface="+mn-lt"/>
        </a:defRPr>
      </a:lvl8pPr>
      <a:lvl9pPr marL="3886200" indent="-228600" algn="l" defTabSz="762000"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0"/>
            <a:ext cx="8579296" cy="1470025"/>
          </a:xfrm>
        </p:spPr>
        <p:txBody>
          <a:bodyPr rtlCol="0">
            <a:noAutofit/>
          </a:bodyPr>
          <a:lstStyle/>
          <a:p>
            <a:pPr eaLnBrk="1" fontAlgn="auto" hangingPunct="1">
              <a:spcAft>
                <a:spcPts val="0"/>
              </a:spcAft>
              <a:defRPr/>
            </a:pPr>
            <a:r>
              <a:rPr lang="en-GB" dirty="0" smtClean="0"/>
              <a:t/>
            </a:r>
            <a:br>
              <a:rPr lang="en-GB" dirty="0" smtClean="0"/>
            </a:br>
            <a:r>
              <a:rPr lang="en-GB" sz="3600" b="1" dirty="0" smtClean="0">
                <a:solidFill>
                  <a:schemeClr val="tx1"/>
                </a:solidFill>
                <a:latin typeface="+mj-lt"/>
              </a:rPr>
              <a:t>is radiographer chest x-ray reporting cost-effective?</a:t>
            </a:r>
            <a:endParaRPr lang="en-US" sz="3600" cap="none" dirty="0">
              <a:solidFill>
                <a:schemeClr val="tx1"/>
              </a:solidFill>
              <a:latin typeface="+mj-lt"/>
              <a:ea typeface="+mj-ea"/>
            </a:endParaRPr>
          </a:p>
        </p:txBody>
      </p:sp>
      <p:sp>
        <p:nvSpPr>
          <p:cNvPr id="3" name="Subtitle 2"/>
          <p:cNvSpPr>
            <a:spLocks noGrp="1"/>
          </p:cNvSpPr>
          <p:nvPr>
            <p:ph type="subTitle" idx="1"/>
          </p:nvPr>
        </p:nvSpPr>
        <p:spPr>
          <a:xfrm>
            <a:off x="323528" y="2492896"/>
            <a:ext cx="8229600" cy="648072"/>
          </a:xfrm>
        </p:spPr>
        <p:txBody>
          <a:bodyPr rtlCol="0">
            <a:noAutofit/>
          </a:bodyPr>
          <a:lstStyle/>
          <a:p>
            <a:r>
              <a:rPr lang="en-US" sz="3200" b="1" cap="none" dirty="0" err="1" smtClean="0">
                <a:solidFill>
                  <a:schemeClr val="tx1"/>
                </a:solidFill>
                <a:latin typeface="+mn-lt"/>
              </a:rPr>
              <a:t>Mamta</a:t>
            </a:r>
            <a:r>
              <a:rPr lang="en-US" sz="3200" b="1" cap="none" dirty="0" smtClean="0">
                <a:solidFill>
                  <a:schemeClr val="tx1"/>
                </a:solidFill>
                <a:latin typeface="+mn-lt"/>
              </a:rPr>
              <a:t> </a:t>
            </a:r>
            <a:r>
              <a:rPr lang="en-US" sz="3200" b="1" cap="none" dirty="0" err="1" smtClean="0">
                <a:solidFill>
                  <a:schemeClr val="tx1"/>
                </a:solidFill>
                <a:latin typeface="+mn-lt"/>
              </a:rPr>
              <a:t>Bajre</a:t>
            </a:r>
            <a:r>
              <a:rPr lang="en-US" sz="3200" b="1" cap="none" dirty="0" smtClean="0">
                <a:solidFill>
                  <a:schemeClr val="tx1"/>
                </a:solidFill>
                <a:latin typeface="+mn-lt"/>
              </a:rPr>
              <a:t>, </a:t>
            </a:r>
            <a:r>
              <a:rPr lang="en-US" sz="3200" b="1" cap="none" dirty="0" smtClean="0">
                <a:solidFill>
                  <a:schemeClr val="tx1"/>
                </a:solidFill>
                <a:latin typeface="+mn-lt"/>
              </a:rPr>
              <a:t>Paul McCrone, Mark Pennington</a:t>
            </a:r>
            <a:endParaRPr lang="en-US" sz="3200" b="1" cap="none" dirty="0" smtClean="0">
              <a:solidFill>
                <a:schemeClr val="tx1"/>
              </a:solidFill>
              <a:latin typeface="+mn-lt"/>
            </a:endParaRPr>
          </a:p>
          <a:p>
            <a:r>
              <a:rPr lang="en-GB" sz="2400" b="1" dirty="0" smtClean="0">
                <a:solidFill>
                  <a:schemeClr val="tx1"/>
                </a:solidFill>
                <a:latin typeface="+mn-lt"/>
              </a:rPr>
              <a:t>K</a:t>
            </a:r>
            <a:r>
              <a:rPr lang="en-GB" sz="2400" b="1" cap="none" dirty="0" smtClean="0">
                <a:solidFill>
                  <a:schemeClr val="tx1"/>
                </a:solidFill>
                <a:latin typeface="+mn-lt"/>
              </a:rPr>
              <a:t>ing’s Health Economics, King’s College </a:t>
            </a:r>
            <a:r>
              <a:rPr lang="en-GB" sz="2400" b="1" cap="none" dirty="0">
                <a:solidFill>
                  <a:schemeClr val="tx1"/>
                </a:solidFill>
                <a:latin typeface="+mn-lt"/>
              </a:rPr>
              <a:t>L</a:t>
            </a:r>
            <a:r>
              <a:rPr lang="en-GB" sz="2400" b="1" cap="none" dirty="0" smtClean="0">
                <a:solidFill>
                  <a:schemeClr val="tx1"/>
                </a:solidFill>
                <a:latin typeface="+mn-lt"/>
              </a:rPr>
              <a:t>ondon</a:t>
            </a:r>
          </a:p>
          <a:p>
            <a:pPr eaLnBrk="1" fontAlgn="auto" hangingPunct="1">
              <a:spcAft>
                <a:spcPts val="0"/>
              </a:spcAft>
              <a:buFont typeface="Arial"/>
              <a:buNone/>
              <a:defRPr/>
            </a:pPr>
            <a:endParaRPr lang="en-US" sz="2400" dirty="0">
              <a:ea typeface="+mn-ea"/>
            </a:endParaRPr>
          </a:p>
        </p:txBody>
      </p:sp>
      <p:sp>
        <p:nvSpPr>
          <p:cNvPr id="6" name="Title 1"/>
          <p:cNvSpPr txBox="1">
            <a:spLocks/>
          </p:cNvSpPr>
          <p:nvPr/>
        </p:nvSpPr>
        <p:spPr>
          <a:xfrm>
            <a:off x="4708525" y="6165304"/>
            <a:ext cx="3089275" cy="198438"/>
          </a:xfrm>
          <a:prstGeom prst="rect">
            <a:avLst/>
          </a:prstGeom>
        </p:spPr>
        <p:txBody>
          <a:bodyPr lIns="0" tIns="0" rIns="0" bIns="0"/>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lnSpc>
                <a:spcPts val="1400"/>
              </a:lnSpc>
              <a:defRPr/>
            </a:pPr>
            <a:r>
              <a:rPr lang="en-US" sz="1050" kern="0" spc="20" dirty="0" smtClean="0">
                <a:solidFill>
                  <a:prstClr val="black"/>
                </a:solidFill>
                <a:latin typeface="Impact"/>
                <a:cs typeface="Impact"/>
              </a:rPr>
              <a:t>Institute of </a:t>
            </a:r>
            <a:r>
              <a:rPr lang="en-US" sz="1100" kern="0" spc="20" dirty="0" smtClean="0">
                <a:solidFill>
                  <a:prstClr val="black"/>
                </a:solidFill>
                <a:latin typeface="Impact"/>
                <a:cs typeface="Impact"/>
              </a:rPr>
              <a:t>Psychiatry</a:t>
            </a:r>
            <a:r>
              <a:rPr lang="en-US" sz="1050" kern="0" spc="20" dirty="0" smtClean="0">
                <a:solidFill>
                  <a:prstClr val="black"/>
                </a:solidFill>
                <a:latin typeface="Impact"/>
                <a:cs typeface="Impact"/>
              </a:rPr>
              <a:t>, Psychology </a:t>
            </a:r>
            <a:r>
              <a:rPr lang="en-US" sz="1050" kern="0" spc="20" dirty="0">
                <a:solidFill>
                  <a:prstClr val="black"/>
                </a:solidFill>
                <a:latin typeface="Impact"/>
                <a:cs typeface="Impact"/>
              </a:rPr>
              <a:t>and Neuroscience</a:t>
            </a:r>
            <a:endParaRPr lang="en-US" sz="800" dirty="0">
              <a:solidFill>
                <a:prstClr val="black"/>
              </a:solidFill>
              <a:latin typeface="Georgia"/>
              <a:cs typeface="Georgia"/>
            </a:endParaRPr>
          </a:p>
        </p:txBody>
      </p:sp>
      <p:pic>
        <p:nvPicPr>
          <p:cNvPr id="7" name="Picture 2" descr="http://upload.wikimedia.org/wikipedia/en/d/d8/Kings_Health_Partners_logo.png"/>
          <p:cNvPicPr>
            <a:picLocks noChangeAspect="1" noChangeArrowheads="1"/>
          </p:cNvPicPr>
          <p:nvPr/>
        </p:nvPicPr>
        <p:blipFill>
          <a:blip r:embed="rId2" cstate="print"/>
          <a:srcRect/>
          <a:stretch>
            <a:fillRect/>
          </a:stretch>
        </p:blipFill>
        <p:spPr bwMode="auto">
          <a:xfrm>
            <a:off x="251522" y="6165304"/>
            <a:ext cx="1767935" cy="457200"/>
          </a:xfrm>
          <a:prstGeom prst="rect">
            <a:avLst/>
          </a:prstGeom>
          <a:noFill/>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5" y="6165304"/>
            <a:ext cx="2068067" cy="491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8578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Cancer prevalence</a:t>
            </a:r>
            <a:endParaRPr lang="en-GB" dirty="0"/>
          </a:p>
        </p:txBody>
      </p:sp>
      <p:graphicFrame>
        <p:nvGraphicFramePr>
          <p:cNvPr id="4" name="Chart 3"/>
          <p:cNvGraphicFramePr/>
          <p:nvPr>
            <p:extLst>
              <p:ext uri="{D42A27DB-BD31-4B8C-83A1-F6EECF244321}">
                <p14:modId xmlns:p14="http://schemas.microsoft.com/office/powerpoint/2010/main" val="1849275745"/>
              </p:ext>
            </p:extLst>
          </p:nvPr>
        </p:nvGraphicFramePr>
        <p:xfrm>
          <a:off x="323528" y="1397000"/>
          <a:ext cx="8568952"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11560" y="5733256"/>
            <a:ext cx="3498458" cy="369332"/>
          </a:xfrm>
          <a:prstGeom prst="rect">
            <a:avLst/>
          </a:prstGeom>
          <a:noFill/>
        </p:spPr>
        <p:txBody>
          <a:bodyPr wrap="none" rtlCol="0">
            <a:spAutoFit/>
          </a:bodyPr>
          <a:lstStyle/>
          <a:p>
            <a:r>
              <a:rPr lang="en-GB" dirty="0" smtClean="0"/>
              <a:t>Sources: CRUK (2013), assumptions</a:t>
            </a:r>
            <a:endParaRPr lang="en-GB" dirty="0"/>
          </a:p>
        </p:txBody>
      </p:sp>
    </p:spTree>
    <p:extLst>
      <p:ext uri="{BB962C8B-B14F-4D97-AF65-F5344CB8AC3E}">
        <p14:creationId xmlns:p14="http://schemas.microsoft.com/office/powerpoint/2010/main" val="688577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Cancer care costs</a:t>
            </a:r>
            <a:endParaRPr lang="en-GB"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1882689650"/>
              </p:ext>
            </p:extLst>
          </p:nvPr>
        </p:nvGraphicFramePr>
        <p:xfrm>
          <a:off x="395536" y="1340768"/>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11559" y="5917922"/>
            <a:ext cx="3615477" cy="369332"/>
          </a:xfrm>
          <a:prstGeom prst="rect">
            <a:avLst/>
          </a:prstGeom>
          <a:noFill/>
        </p:spPr>
        <p:txBody>
          <a:bodyPr wrap="none" rtlCol="0">
            <a:spAutoFit/>
          </a:bodyPr>
          <a:lstStyle/>
          <a:p>
            <a:r>
              <a:rPr lang="en-GB" dirty="0" smtClean="0"/>
              <a:t>Sources: CRUK (2014), assumptions</a:t>
            </a:r>
            <a:endParaRPr lang="en-GB" dirty="0"/>
          </a:p>
        </p:txBody>
      </p:sp>
    </p:spTree>
    <p:extLst>
      <p:ext uri="{BB962C8B-B14F-4D97-AF65-F5344CB8AC3E}">
        <p14:creationId xmlns:p14="http://schemas.microsoft.com/office/powerpoint/2010/main" val="352502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Quality-adjusted life years (QALYs) over 5 years</a:t>
            </a:r>
            <a:endParaRPr lang="en-GB"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338263123"/>
              </p:ext>
            </p:extLst>
          </p:nvPr>
        </p:nvGraphicFramePr>
        <p:xfrm>
          <a:off x="457200" y="1260475"/>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591872" y="5764614"/>
            <a:ext cx="6696744" cy="369332"/>
          </a:xfrm>
          <a:prstGeom prst="rect">
            <a:avLst/>
          </a:prstGeom>
          <a:noFill/>
        </p:spPr>
        <p:txBody>
          <a:bodyPr wrap="square" rtlCol="0">
            <a:spAutoFit/>
          </a:bodyPr>
          <a:lstStyle/>
          <a:p>
            <a:r>
              <a:rPr lang="en-GB" dirty="0"/>
              <a:t> </a:t>
            </a:r>
            <a:r>
              <a:rPr lang="en-GB" dirty="0" smtClean="0"/>
              <a:t>       0.81		       0.77		     0.76		    0.76</a:t>
            </a:r>
            <a:endParaRPr lang="en-GB" dirty="0"/>
          </a:p>
        </p:txBody>
      </p:sp>
      <p:sp>
        <p:nvSpPr>
          <p:cNvPr id="7" name="TextBox 6"/>
          <p:cNvSpPr txBox="1"/>
          <p:nvPr/>
        </p:nvSpPr>
        <p:spPr>
          <a:xfrm>
            <a:off x="611560" y="6133946"/>
            <a:ext cx="2658292" cy="369332"/>
          </a:xfrm>
          <a:prstGeom prst="rect">
            <a:avLst/>
          </a:prstGeom>
          <a:noFill/>
        </p:spPr>
        <p:txBody>
          <a:bodyPr wrap="none" rtlCol="0">
            <a:spAutoFit/>
          </a:bodyPr>
          <a:lstStyle/>
          <a:p>
            <a:r>
              <a:rPr lang="en-GB" dirty="0" smtClean="0"/>
              <a:t>Sources: </a:t>
            </a:r>
            <a:r>
              <a:rPr lang="en-GB" dirty="0" err="1" smtClean="0"/>
              <a:t>Niak</a:t>
            </a:r>
            <a:r>
              <a:rPr lang="en-GB" dirty="0" smtClean="0"/>
              <a:t> et al (2015)</a:t>
            </a:r>
            <a:endParaRPr lang="en-GB" dirty="0"/>
          </a:p>
        </p:txBody>
      </p:sp>
    </p:spTree>
    <p:extLst>
      <p:ext uri="{BB962C8B-B14F-4D97-AF65-F5344CB8AC3E}">
        <p14:creationId xmlns:p14="http://schemas.microsoft.com/office/powerpoint/2010/main" val="3501243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a:t>
            </a:r>
            <a:endParaRPr lang="en-GB" dirty="0"/>
          </a:p>
        </p:txBody>
      </p:sp>
      <p:sp>
        <p:nvSpPr>
          <p:cNvPr id="3" name="Content Placeholder 2"/>
          <p:cNvSpPr>
            <a:spLocks noGrp="1"/>
          </p:cNvSpPr>
          <p:nvPr>
            <p:ph sz="half" idx="1"/>
          </p:nvPr>
        </p:nvSpPr>
        <p:spPr>
          <a:xfrm>
            <a:off x="467544" y="1196752"/>
            <a:ext cx="8229600" cy="4525963"/>
          </a:xfrm>
        </p:spPr>
        <p:txBody>
          <a:bodyPr/>
          <a:lstStyle/>
          <a:p>
            <a:pPr marL="342900" lvl="0" indent="-342900">
              <a:buFont typeface="Arial" panose="020B0604020202020204" pitchFamily="34" charset="0"/>
              <a:buChar char="•"/>
            </a:pPr>
            <a:r>
              <a:rPr lang="en-GB" sz="2200" dirty="0" smtClean="0">
                <a:latin typeface="+mn-lt"/>
              </a:rPr>
              <a:t>At initial presentation there would be:</a:t>
            </a:r>
          </a:p>
          <a:p>
            <a:pPr marL="605700" lvl="2" indent="-342900">
              <a:buFont typeface="Wingdings" panose="05000000000000000000" pitchFamily="2" charset="2"/>
              <a:buChar char="Ø"/>
            </a:pPr>
            <a:r>
              <a:rPr lang="en-GB" sz="2000" dirty="0" smtClean="0">
                <a:latin typeface="+mn-lt"/>
              </a:rPr>
              <a:t>95.8 cancer cases identified through radiographer reporting</a:t>
            </a:r>
          </a:p>
          <a:p>
            <a:pPr marL="605700" lvl="2" indent="-342900">
              <a:buFont typeface="Wingdings" panose="05000000000000000000" pitchFamily="2" charset="2"/>
              <a:buChar char="Ø"/>
            </a:pPr>
            <a:r>
              <a:rPr lang="en-GB" sz="2000" dirty="0" smtClean="0">
                <a:latin typeface="+mn-lt"/>
              </a:rPr>
              <a:t>85.5 cancer cases identified through radiologist reporting</a:t>
            </a:r>
          </a:p>
          <a:p>
            <a:pPr marL="342900" lvl="1" indent="-342900">
              <a:buFont typeface="Arial" panose="020B0604020202020204" pitchFamily="34" charset="0"/>
              <a:buChar char="•"/>
            </a:pPr>
            <a:r>
              <a:rPr lang="en-GB" dirty="0" smtClean="0">
                <a:latin typeface="+mn-lt"/>
              </a:rPr>
              <a:t>Total reporting costs:</a:t>
            </a:r>
          </a:p>
          <a:p>
            <a:pPr marL="605700" lvl="2" indent="-342900">
              <a:buFont typeface="Wingdings" panose="05000000000000000000" pitchFamily="2" charset="2"/>
              <a:buChar char="Ø"/>
            </a:pPr>
            <a:r>
              <a:rPr lang="en-GB" sz="2000" dirty="0" smtClean="0">
                <a:latin typeface="+mn-lt"/>
              </a:rPr>
              <a:t>Radiographer £57,302</a:t>
            </a:r>
          </a:p>
          <a:p>
            <a:pPr marL="605700" lvl="2" indent="-342900">
              <a:buFont typeface="Wingdings" panose="05000000000000000000" pitchFamily="2" charset="2"/>
              <a:buChar char="Ø"/>
            </a:pPr>
            <a:r>
              <a:rPr lang="en-GB" sz="2000" dirty="0" smtClean="0">
                <a:latin typeface="+mn-lt"/>
              </a:rPr>
              <a:t>Radiologist £65,768</a:t>
            </a:r>
          </a:p>
          <a:p>
            <a:pPr marL="342900" lvl="1" indent="-342900">
              <a:buFont typeface="Arial" panose="020B0604020202020204" pitchFamily="34" charset="0"/>
              <a:buChar char="•"/>
            </a:pPr>
            <a:r>
              <a:rPr lang="en-GB" dirty="0" smtClean="0">
                <a:latin typeface="+mn-lt"/>
              </a:rPr>
              <a:t>Total costs including treatment:</a:t>
            </a:r>
          </a:p>
          <a:p>
            <a:pPr marL="605700" lvl="2" indent="-342900">
              <a:buFont typeface="Wingdings" panose="05000000000000000000" pitchFamily="2" charset="2"/>
              <a:buChar char="Ø"/>
            </a:pPr>
            <a:r>
              <a:rPr lang="en-GB" sz="2000" dirty="0" smtClean="0">
                <a:latin typeface="+mn-lt"/>
              </a:rPr>
              <a:t>Radiographer £2,576,399</a:t>
            </a:r>
          </a:p>
          <a:p>
            <a:pPr marL="605700" lvl="2" indent="-342900">
              <a:buFont typeface="Wingdings" panose="05000000000000000000" pitchFamily="2" charset="2"/>
              <a:buChar char="Ø"/>
            </a:pPr>
            <a:r>
              <a:rPr lang="en-GB" sz="2000" dirty="0" smtClean="0">
                <a:latin typeface="+mn-lt"/>
              </a:rPr>
              <a:t>Radiologist £2,560,795</a:t>
            </a:r>
          </a:p>
          <a:p>
            <a:pPr marL="605700" lvl="2" indent="-342900">
              <a:buFont typeface="Wingdings" panose="05000000000000000000" pitchFamily="2" charset="2"/>
              <a:buChar char="Ø"/>
            </a:pPr>
            <a:r>
              <a:rPr lang="en-GB" sz="2000" dirty="0" smtClean="0">
                <a:latin typeface="+mn-lt"/>
              </a:rPr>
              <a:t>Difference = £15,604</a:t>
            </a:r>
          </a:p>
          <a:p>
            <a:pPr marL="342900" lvl="1" indent="-342900">
              <a:buFont typeface="Arial" panose="020B0604020202020204" pitchFamily="34" charset="0"/>
              <a:buChar char="•"/>
            </a:pPr>
            <a:r>
              <a:rPr lang="en-GB" dirty="0" smtClean="0">
                <a:latin typeface="+mn-lt"/>
              </a:rPr>
              <a:t>Total QALYs</a:t>
            </a:r>
          </a:p>
          <a:p>
            <a:pPr marL="605700" lvl="2" indent="-342900">
              <a:buFont typeface="Wingdings" panose="05000000000000000000" pitchFamily="2" charset="2"/>
              <a:buChar char="Ø"/>
            </a:pPr>
            <a:r>
              <a:rPr lang="en-GB" sz="2000" dirty="0" smtClean="0">
                <a:latin typeface="+mn-lt"/>
              </a:rPr>
              <a:t>Radiographer 196.09</a:t>
            </a:r>
          </a:p>
          <a:p>
            <a:pPr marL="605700" lvl="2" indent="-342900">
              <a:buFont typeface="Wingdings" panose="05000000000000000000" pitchFamily="2" charset="2"/>
              <a:buChar char="Ø"/>
            </a:pPr>
            <a:r>
              <a:rPr lang="en-GB" sz="2000" dirty="0" smtClean="0">
                <a:latin typeface="+mn-lt"/>
              </a:rPr>
              <a:t>Radiologist 192.4</a:t>
            </a:r>
          </a:p>
          <a:p>
            <a:pPr marL="605700" lvl="2" indent="-342900">
              <a:buFont typeface="Wingdings" panose="05000000000000000000" pitchFamily="2" charset="2"/>
              <a:buChar char="Ø"/>
            </a:pPr>
            <a:r>
              <a:rPr lang="en-GB" sz="2000" dirty="0" smtClean="0">
                <a:latin typeface="+mn-lt"/>
              </a:rPr>
              <a:t>Difference = 3.69</a:t>
            </a:r>
            <a:endParaRPr lang="en-GB" sz="2000" dirty="0">
              <a:latin typeface="+mn-lt"/>
            </a:endParaRPr>
          </a:p>
          <a:p>
            <a:endParaRPr lang="en-GB" sz="2200" dirty="0">
              <a:latin typeface="+mn-lt"/>
            </a:endParaRPr>
          </a:p>
        </p:txBody>
      </p:sp>
    </p:spTree>
    <p:extLst>
      <p:ext uri="{BB962C8B-B14F-4D97-AF65-F5344CB8AC3E}">
        <p14:creationId xmlns:p14="http://schemas.microsoft.com/office/powerpoint/2010/main" val="4081918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9732" name="Rectangle 4"/>
          <p:cNvSpPr>
            <a:spLocks noChangeArrowheads="1"/>
          </p:cNvSpPr>
          <p:nvPr/>
        </p:nvSpPr>
        <p:spPr bwMode="auto">
          <a:xfrm>
            <a:off x="431800" y="0"/>
            <a:ext cx="7597775" cy="1143000"/>
          </a:xfrm>
          <a:prstGeom prst="rect">
            <a:avLst/>
          </a:prstGeom>
          <a:noFill/>
          <a:ln w="9525">
            <a:noFill/>
            <a:miter lim="800000"/>
            <a:headEnd/>
            <a:tailEnd/>
          </a:ln>
          <a:effectLst/>
        </p:spPr>
        <p:txBody>
          <a:bodyPr anchor="ctr"/>
          <a:lstStyle/>
          <a:p>
            <a:pPr algn="ctr" defTabSz="762000" eaLnBrk="0" fontAlgn="base" hangingPunct="0">
              <a:spcBef>
                <a:spcPct val="0"/>
              </a:spcBef>
              <a:spcAft>
                <a:spcPct val="0"/>
              </a:spcAft>
              <a:defRPr/>
            </a:pPr>
            <a:r>
              <a:rPr lang="en-GB" sz="3600" b="1">
                <a:solidFill>
                  <a:srgbClr val="000000"/>
                </a:solidFill>
                <a:latin typeface="Calibri" pitchFamily="34" charset="0"/>
                <a:cs typeface="Times New Roman" pitchFamily="18" charset="0"/>
              </a:rPr>
              <a:t>Potential Cost-Effectiveness Results</a:t>
            </a:r>
            <a:endParaRPr lang="en-US" sz="3600" b="1">
              <a:solidFill>
                <a:srgbClr val="000000"/>
              </a:solidFill>
              <a:latin typeface="Calibri" pitchFamily="34" charset="0"/>
              <a:cs typeface="Times New Roman" pitchFamily="18" charset="0"/>
            </a:endParaRPr>
          </a:p>
        </p:txBody>
      </p:sp>
      <p:pic>
        <p:nvPicPr>
          <p:cNvPr id="2150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5" y="1143000"/>
            <a:ext cx="8589963"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9734" name="Text Box 6"/>
          <p:cNvSpPr txBox="1">
            <a:spLocks noChangeArrowheads="1"/>
          </p:cNvSpPr>
          <p:nvPr/>
        </p:nvSpPr>
        <p:spPr bwMode="auto">
          <a:xfrm>
            <a:off x="5416550" y="4365625"/>
            <a:ext cx="1876425" cy="923925"/>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GB" sz="5400">
                <a:solidFill>
                  <a:srgbClr val="969696"/>
                </a:solidFill>
                <a:latin typeface="Arial" charset="0"/>
                <a:cs typeface="Times New Roman" pitchFamily="18" charset="0"/>
              </a:rPr>
              <a:t>Good</a:t>
            </a:r>
            <a:endParaRPr lang="en-US" sz="5400">
              <a:solidFill>
                <a:srgbClr val="969696"/>
              </a:solidFill>
              <a:latin typeface="Arial" charset="0"/>
              <a:cs typeface="Times New Roman" pitchFamily="18" charset="0"/>
            </a:endParaRPr>
          </a:p>
        </p:txBody>
      </p:sp>
      <p:sp>
        <p:nvSpPr>
          <p:cNvPr id="329735" name="Text Box 7"/>
          <p:cNvSpPr txBox="1">
            <a:spLocks noChangeArrowheads="1"/>
          </p:cNvSpPr>
          <p:nvPr/>
        </p:nvSpPr>
        <p:spPr bwMode="auto">
          <a:xfrm>
            <a:off x="1827213" y="1844675"/>
            <a:ext cx="1416050" cy="923925"/>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GB" sz="5400">
                <a:solidFill>
                  <a:srgbClr val="CC3300"/>
                </a:solidFill>
                <a:latin typeface="Arial" charset="0"/>
                <a:cs typeface="Times New Roman" pitchFamily="18" charset="0"/>
              </a:rPr>
              <a:t>Bad</a:t>
            </a:r>
            <a:endParaRPr lang="en-US" sz="5400">
              <a:solidFill>
                <a:srgbClr val="CC3300"/>
              </a:solidFill>
              <a:latin typeface="Arial" charset="0"/>
              <a:cs typeface="Times New Roman" pitchFamily="18" charset="0"/>
            </a:endParaRPr>
          </a:p>
        </p:txBody>
      </p:sp>
      <p:sp>
        <p:nvSpPr>
          <p:cNvPr id="329736" name="Text Box 8"/>
          <p:cNvSpPr txBox="1">
            <a:spLocks noChangeArrowheads="1"/>
          </p:cNvSpPr>
          <p:nvPr/>
        </p:nvSpPr>
        <p:spPr bwMode="auto">
          <a:xfrm>
            <a:off x="5748338" y="1773238"/>
            <a:ext cx="569912" cy="923925"/>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GB" sz="5400">
                <a:solidFill>
                  <a:srgbClr val="FF9933"/>
                </a:solidFill>
                <a:latin typeface="Arial" charset="0"/>
                <a:cs typeface="Times New Roman" pitchFamily="18" charset="0"/>
              </a:rPr>
              <a:t>?</a:t>
            </a:r>
            <a:endParaRPr lang="en-US" sz="5400">
              <a:solidFill>
                <a:srgbClr val="FF9933"/>
              </a:solidFill>
              <a:latin typeface="Arial" charset="0"/>
              <a:cs typeface="Times New Roman" pitchFamily="18" charset="0"/>
            </a:endParaRPr>
          </a:p>
        </p:txBody>
      </p:sp>
      <p:sp>
        <p:nvSpPr>
          <p:cNvPr id="329737" name="Text Box 9"/>
          <p:cNvSpPr txBox="1">
            <a:spLocks noChangeArrowheads="1"/>
          </p:cNvSpPr>
          <p:nvPr/>
        </p:nvSpPr>
        <p:spPr bwMode="auto">
          <a:xfrm>
            <a:off x="2093913" y="4365625"/>
            <a:ext cx="569912" cy="923925"/>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GB" sz="5400">
                <a:solidFill>
                  <a:srgbClr val="FF9933"/>
                </a:solidFill>
                <a:latin typeface="Arial" charset="0"/>
                <a:cs typeface="Times New Roman" pitchFamily="18" charset="0"/>
              </a:rPr>
              <a:t>?</a:t>
            </a:r>
            <a:endParaRPr lang="en-US" sz="5400">
              <a:solidFill>
                <a:srgbClr val="FF9933"/>
              </a:solidFill>
              <a:latin typeface="Arial"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Incremental cost-effectiveness ratio</a:t>
            </a:r>
            <a:endParaRPr lang="en-GB" dirty="0"/>
          </a:p>
        </p:txBody>
      </p:sp>
      <p:grpSp>
        <p:nvGrpSpPr>
          <p:cNvPr id="4" name="Group 3"/>
          <p:cNvGrpSpPr/>
          <p:nvPr/>
        </p:nvGrpSpPr>
        <p:grpSpPr>
          <a:xfrm>
            <a:off x="437881" y="2087563"/>
            <a:ext cx="8374063" cy="1027112"/>
            <a:chOff x="539750" y="2852738"/>
            <a:chExt cx="8374063" cy="1027112"/>
          </a:xfrm>
        </p:grpSpPr>
        <p:sp>
          <p:nvSpPr>
            <p:cNvPr id="5" name="Text Box 3"/>
            <p:cNvSpPr txBox="1">
              <a:spLocks noChangeArrowheads="1"/>
            </p:cNvSpPr>
            <p:nvPr/>
          </p:nvSpPr>
          <p:spPr bwMode="auto">
            <a:xfrm>
              <a:off x="539750" y="3141663"/>
              <a:ext cx="1450975" cy="522287"/>
            </a:xfrm>
            <a:prstGeom prst="rect">
              <a:avLst/>
            </a:prstGeom>
            <a:noFill/>
            <a:ln w="12700">
              <a:noFill/>
              <a:miter lim="800000"/>
              <a:headEnd type="none" w="sm" len="sm"/>
              <a:tailEnd type="none" w="sm" len="sm"/>
            </a:ln>
            <a:effectLst/>
          </p:spPr>
          <p:txBody>
            <a:bodyPr wrap="none">
              <a:spAutoFit/>
            </a:bodyPr>
            <a:lstStyle/>
            <a:p>
              <a:pPr defTabSz="762000" eaLnBrk="0" hangingPunct="0">
                <a:defRPr/>
              </a:pPr>
              <a:r>
                <a:rPr lang="en-US" sz="2800" dirty="0">
                  <a:latin typeface="Arial" charset="0"/>
                  <a:cs typeface="+mn-cs"/>
                </a:rPr>
                <a:t>ICER = </a:t>
              </a:r>
            </a:p>
          </p:txBody>
        </p:sp>
        <p:sp>
          <p:nvSpPr>
            <p:cNvPr id="6" name="Text Box 4"/>
            <p:cNvSpPr txBox="1">
              <a:spLocks noChangeArrowheads="1"/>
            </p:cNvSpPr>
            <p:nvPr/>
          </p:nvSpPr>
          <p:spPr bwMode="auto">
            <a:xfrm>
              <a:off x="1979613" y="2852738"/>
              <a:ext cx="6735762" cy="523875"/>
            </a:xfrm>
            <a:prstGeom prst="rect">
              <a:avLst/>
            </a:prstGeom>
            <a:noFill/>
            <a:ln w="12700">
              <a:noFill/>
              <a:miter lim="800000"/>
              <a:headEnd type="none" w="sm" len="sm"/>
              <a:tailEnd type="none" w="sm" len="sm"/>
            </a:ln>
            <a:effectLst/>
          </p:spPr>
          <p:txBody>
            <a:bodyPr wrap="none">
              <a:spAutoFit/>
            </a:bodyPr>
            <a:lstStyle/>
            <a:p>
              <a:pPr defTabSz="762000" eaLnBrk="0" hangingPunct="0">
                <a:defRPr/>
              </a:pPr>
              <a:r>
                <a:rPr lang="en-US" sz="2800" dirty="0">
                  <a:latin typeface="Arial" charset="0"/>
                  <a:cs typeface="+mn-cs"/>
                </a:rPr>
                <a:t>Cost of treatment A – Cost of treatment B</a:t>
              </a:r>
            </a:p>
          </p:txBody>
        </p:sp>
        <p:sp>
          <p:nvSpPr>
            <p:cNvPr id="7" name="Text Box 5"/>
            <p:cNvSpPr txBox="1">
              <a:spLocks noChangeArrowheads="1"/>
            </p:cNvSpPr>
            <p:nvPr/>
          </p:nvSpPr>
          <p:spPr bwMode="auto">
            <a:xfrm>
              <a:off x="1835150" y="3357563"/>
              <a:ext cx="7078663" cy="522287"/>
            </a:xfrm>
            <a:prstGeom prst="rect">
              <a:avLst/>
            </a:prstGeom>
            <a:noFill/>
            <a:ln w="12700">
              <a:noFill/>
              <a:miter lim="800000"/>
              <a:headEnd type="none" w="sm" len="sm"/>
              <a:tailEnd type="none" w="sm" len="sm"/>
            </a:ln>
            <a:effectLst/>
          </p:spPr>
          <p:txBody>
            <a:bodyPr wrap="none">
              <a:spAutoFit/>
            </a:bodyPr>
            <a:lstStyle/>
            <a:p>
              <a:pPr defTabSz="762000" eaLnBrk="0" hangingPunct="0">
                <a:defRPr/>
              </a:pPr>
              <a:r>
                <a:rPr lang="en-US" sz="2800" dirty="0">
                  <a:latin typeface="Arial" charset="0"/>
                  <a:cs typeface="+mn-cs"/>
                </a:rPr>
                <a:t>Effect of treatment A – Effect of treatment B</a:t>
              </a:r>
            </a:p>
          </p:txBody>
        </p:sp>
        <p:sp>
          <p:nvSpPr>
            <p:cNvPr id="8" name="Line 6"/>
            <p:cNvSpPr>
              <a:spLocks noChangeShapeType="1"/>
            </p:cNvSpPr>
            <p:nvPr/>
          </p:nvSpPr>
          <p:spPr bwMode="auto">
            <a:xfrm>
              <a:off x="1908175" y="3357563"/>
              <a:ext cx="6911975" cy="0"/>
            </a:xfrm>
            <a:prstGeom prst="line">
              <a:avLst/>
            </a:prstGeom>
            <a:noFill/>
            <a:ln w="28575">
              <a:solidFill>
                <a:schemeClr val="tx1"/>
              </a:solidFill>
              <a:round/>
              <a:headEnd type="none" w="sm" len="sm"/>
              <a:tailEnd type="none" w="sm" len="sm"/>
            </a:ln>
            <a:effectLst/>
          </p:spPr>
          <p:txBody>
            <a:bodyPr/>
            <a:lstStyle/>
            <a:p>
              <a:pPr eaLnBrk="0" hangingPunct="0">
                <a:defRPr/>
              </a:pPr>
              <a:endParaRPr lang="en-GB" sz="2800">
                <a:latin typeface="Arial" charset="0"/>
                <a:cs typeface="+mn-cs"/>
              </a:endParaRPr>
            </a:p>
          </p:txBody>
        </p:sp>
      </p:grpSp>
      <p:grpSp>
        <p:nvGrpSpPr>
          <p:cNvPr id="9" name="Group 8"/>
          <p:cNvGrpSpPr/>
          <p:nvPr/>
        </p:nvGrpSpPr>
        <p:grpSpPr>
          <a:xfrm>
            <a:off x="496618" y="3645024"/>
            <a:ext cx="3389820" cy="1028045"/>
            <a:chOff x="539750" y="2852738"/>
            <a:chExt cx="3389820" cy="1028045"/>
          </a:xfrm>
        </p:grpSpPr>
        <p:sp>
          <p:nvSpPr>
            <p:cNvPr id="10" name="Text Box 3"/>
            <p:cNvSpPr txBox="1">
              <a:spLocks noChangeArrowheads="1"/>
            </p:cNvSpPr>
            <p:nvPr/>
          </p:nvSpPr>
          <p:spPr bwMode="auto">
            <a:xfrm>
              <a:off x="539750" y="3141663"/>
              <a:ext cx="1450975" cy="522287"/>
            </a:xfrm>
            <a:prstGeom prst="rect">
              <a:avLst/>
            </a:prstGeom>
            <a:noFill/>
            <a:ln w="12700">
              <a:noFill/>
              <a:miter lim="800000"/>
              <a:headEnd type="none" w="sm" len="sm"/>
              <a:tailEnd type="none" w="sm" len="sm"/>
            </a:ln>
            <a:effectLst/>
          </p:spPr>
          <p:txBody>
            <a:bodyPr wrap="none">
              <a:spAutoFit/>
            </a:bodyPr>
            <a:lstStyle/>
            <a:p>
              <a:pPr defTabSz="762000" eaLnBrk="0" hangingPunct="0">
                <a:defRPr/>
              </a:pPr>
              <a:r>
                <a:rPr lang="en-US" sz="2800" dirty="0">
                  <a:latin typeface="Arial" charset="0"/>
                  <a:cs typeface="+mn-cs"/>
                </a:rPr>
                <a:t>ICER = </a:t>
              </a:r>
            </a:p>
          </p:txBody>
        </p:sp>
        <p:sp>
          <p:nvSpPr>
            <p:cNvPr id="11" name="Text Box 4"/>
            <p:cNvSpPr txBox="1">
              <a:spLocks noChangeArrowheads="1"/>
            </p:cNvSpPr>
            <p:nvPr/>
          </p:nvSpPr>
          <p:spPr bwMode="auto">
            <a:xfrm>
              <a:off x="1979613" y="2852738"/>
              <a:ext cx="1685077" cy="523220"/>
            </a:xfrm>
            <a:prstGeom prst="rect">
              <a:avLst/>
            </a:prstGeom>
            <a:noFill/>
            <a:ln w="12700">
              <a:noFill/>
              <a:miter lim="800000"/>
              <a:headEnd type="none" w="sm" len="sm"/>
              <a:tailEnd type="none" w="sm" len="sm"/>
            </a:ln>
            <a:effectLst/>
          </p:spPr>
          <p:txBody>
            <a:bodyPr wrap="none">
              <a:spAutoFit/>
            </a:bodyPr>
            <a:lstStyle/>
            <a:p>
              <a:pPr defTabSz="762000" eaLnBrk="0" hangingPunct="0">
                <a:defRPr/>
              </a:pPr>
              <a:r>
                <a:rPr lang="en-US" sz="2800" dirty="0" smtClean="0">
                  <a:latin typeface="Arial" charset="0"/>
                  <a:cs typeface="+mn-cs"/>
                </a:rPr>
                <a:t>  £15,604</a:t>
              </a:r>
              <a:endParaRPr lang="en-US" sz="2800" dirty="0">
                <a:latin typeface="Arial" charset="0"/>
                <a:cs typeface="+mn-cs"/>
              </a:endParaRPr>
            </a:p>
          </p:txBody>
        </p:sp>
        <p:sp>
          <p:nvSpPr>
            <p:cNvPr id="12" name="Text Box 5"/>
            <p:cNvSpPr txBox="1">
              <a:spLocks noChangeArrowheads="1"/>
            </p:cNvSpPr>
            <p:nvPr/>
          </p:nvSpPr>
          <p:spPr bwMode="auto">
            <a:xfrm>
              <a:off x="1835150" y="3357563"/>
              <a:ext cx="2094420" cy="523220"/>
            </a:xfrm>
            <a:prstGeom prst="rect">
              <a:avLst/>
            </a:prstGeom>
            <a:noFill/>
            <a:ln w="12700">
              <a:noFill/>
              <a:miter lim="800000"/>
              <a:headEnd type="none" w="sm" len="sm"/>
              <a:tailEnd type="none" w="sm" len="sm"/>
            </a:ln>
            <a:effectLst/>
          </p:spPr>
          <p:txBody>
            <a:bodyPr wrap="none">
              <a:spAutoFit/>
            </a:bodyPr>
            <a:lstStyle/>
            <a:p>
              <a:pPr defTabSz="762000" eaLnBrk="0" hangingPunct="0">
                <a:defRPr/>
              </a:pPr>
              <a:r>
                <a:rPr lang="en-US" sz="2800" dirty="0" smtClean="0">
                  <a:latin typeface="Arial" charset="0"/>
                  <a:cs typeface="+mn-cs"/>
                </a:rPr>
                <a:t>3.69 QALYs</a:t>
              </a:r>
              <a:endParaRPr lang="en-US" sz="2800" dirty="0">
                <a:latin typeface="Arial" charset="0"/>
                <a:cs typeface="+mn-cs"/>
              </a:endParaRPr>
            </a:p>
          </p:txBody>
        </p:sp>
        <p:sp>
          <p:nvSpPr>
            <p:cNvPr id="13" name="Line 6"/>
            <p:cNvSpPr>
              <a:spLocks noChangeShapeType="1"/>
            </p:cNvSpPr>
            <p:nvPr/>
          </p:nvSpPr>
          <p:spPr bwMode="auto">
            <a:xfrm>
              <a:off x="1908176" y="3357563"/>
              <a:ext cx="2021394" cy="0"/>
            </a:xfrm>
            <a:prstGeom prst="line">
              <a:avLst/>
            </a:prstGeom>
            <a:noFill/>
            <a:ln w="28575">
              <a:solidFill>
                <a:schemeClr val="tx1"/>
              </a:solidFill>
              <a:round/>
              <a:headEnd type="none" w="sm" len="sm"/>
              <a:tailEnd type="none" w="sm" len="sm"/>
            </a:ln>
            <a:effectLst/>
          </p:spPr>
          <p:txBody>
            <a:bodyPr/>
            <a:lstStyle/>
            <a:p>
              <a:pPr eaLnBrk="0" hangingPunct="0">
                <a:defRPr/>
              </a:pPr>
              <a:endParaRPr lang="en-GB" sz="2800">
                <a:latin typeface="Arial" charset="0"/>
                <a:cs typeface="+mn-cs"/>
              </a:endParaRPr>
            </a:p>
          </p:txBody>
        </p:sp>
      </p:grpSp>
      <p:sp>
        <p:nvSpPr>
          <p:cNvPr id="14" name="TextBox 13"/>
          <p:cNvSpPr txBox="1"/>
          <p:nvPr/>
        </p:nvSpPr>
        <p:spPr>
          <a:xfrm>
            <a:off x="4067944" y="3888239"/>
            <a:ext cx="3145989" cy="523220"/>
          </a:xfrm>
          <a:prstGeom prst="rect">
            <a:avLst/>
          </a:prstGeom>
          <a:noFill/>
        </p:spPr>
        <p:txBody>
          <a:bodyPr wrap="none" rtlCol="0">
            <a:spAutoFit/>
          </a:bodyPr>
          <a:lstStyle/>
          <a:p>
            <a:r>
              <a:rPr lang="en-GB" sz="2800" dirty="0" smtClean="0">
                <a:latin typeface="Arial" panose="020B0604020202020204" pitchFamily="34" charset="0"/>
                <a:cs typeface="Arial" panose="020B0604020202020204" pitchFamily="34" charset="0"/>
              </a:rPr>
              <a:t>= £4229 per QALY</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7022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sz="half" idx="1"/>
          </p:nvPr>
        </p:nvSpPr>
        <p:spPr/>
        <p:txBody>
          <a:bodyPr/>
          <a:lstStyle/>
          <a:p>
            <a:pPr marL="342900" indent="-342900">
              <a:buFont typeface="Arial" panose="020B0604020202020204" pitchFamily="34" charset="0"/>
              <a:buChar char="•"/>
            </a:pPr>
            <a:r>
              <a:rPr lang="en-GB" dirty="0" smtClean="0">
                <a:latin typeface="+mn-lt"/>
              </a:rPr>
              <a:t>Radiographer reporting of CXRs appears to be a viable alternative to radiologist reporting</a:t>
            </a:r>
          </a:p>
          <a:p>
            <a:pPr marL="342900" indent="-342900">
              <a:buFont typeface="Arial" panose="020B0604020202020204" pitchFamily="34" charset="0"/>
              <a:buChar char="•"/>
            </a:pPr>
            <a:r>
              <a:rPr lang="en-GB" dirty="0" smtClean="0">
                <a:latin typeface="+mn-lt"/>
              </a:rPr>
              <a:t>Costs will rise if accuracy is greater</a:t>
            </a:r>
          </a:p>
          <a:p>
            <a:pPr marL="342900" indent="-342900">
              <a:buFont typeface="Arial" panose="020B0604020202020204" pitchFamily="34" charset="0"/>
              <a:buChar char="•"/>
            </a:pPr>
            <a:r>
              <a:rPr lang="en-GB" dirty="0" smtClean="0">
                <a:latin typeface="+mn-lt"/>
              </a:rPr>
              <a:t>Cost per QALY below NICE threshold (£20,000)</a:t>
            </a:r>
          </a:p>
          <a:p>
            <a:pPr marL="342900" indent="-342900">
              <a:buFont typeface="Arial" panose="020B0604020202020204" pitchFamily="34" charset="0"/>
              <a:buChar char="•"/>
            </a:pPr>
            <a:r>
              <a:rPr lang="en-GB" dirty="0" smtClean="0">
                <a:latin typeface="+mn-lt"/>
              </a:rPr>
              <a:t>Caveats</a:t>
            </a:r>
          </a:p>
          <a:p>
            <a:pPr marL="879300" lvl="3" indent="-342900">
              <a:buFont typeface="Wingdings" panose="05000000000000000000" pitchFamily="2" charset="2"/>
              <a:buChar char="Ø"/>
            </a:pPr>
            <a:r>
              <a:rPr lang="en-GB" dirty="0" smtClean="0">
                <a:latin typeface="+mn-lt"/>
              </a:rPr>
              <a:t>Simple model</a:t>
            </a:r>
          </a:p>
          <a:p>
            <a:pPr marL="879300" lvl="3" indent="-342900">
              <a:buFont typeface="Wingdings" panose="05000000000000000000" pitchFamily="2" charset="2"/>
              <a:buChar char="Ø"/>
            </a:pPr>
            <a:r>
              <a:rPr lang="en-GB" dirty="0" smtClean="0">
                <a:latin typeface="+mn-lt"/>
              </a:rPr>
              <a:t>Data from limited sources</a:t>
            </a:r>
          </a:p>
          <a:p>
            <a:pPr marL="879300" lvl="3" indent="-342900">
              <a:buFont typeface="Wingdings" panose="05000000000000000000" pitchFamily="2" charset="2"/>
              <a:buChar char="Ø"/>
            </a:pPr>
            <a:r>
              <a:rPr lang="en-GB" dirty="0" smtClean="0">
                <a:latin typeface="+mn-lt"/>
              </a:rPr>
              <a:t>Extra training costs not considered</a:t>
            </a:r>
          </a:p>
          <a:p>
            <a:pPr marL="879300" lvl="3" indent="-342900">
              <a:buFont typeface="Wingdings" panose="05000000000000000000" pitchFamily="2" charset="2"/>
              <a:buChar char="Ø"/>
            </a:pPr>
            <a:r>
              <a:rPr lang="en-GB" dirty="0" smtClean="0">
                <a:latin typeface="+mn-lt"/>
              </a:rPr>
              <a:t>Earlier diagnosis not assessed</a:t>
            </a:r>
          </a:p>
          <a:p>
            <a:pPr marL="879300" lvl="3" indent="-342900">
              <a:buFont typeface="Wingdings" panose="05000000000000000000" pitchFamily="2" charset="2"/>
              <a:buChar char="Ø"/>
            </a:pPr>
            <a:r>
              <a:rPr lang="en-GB" dirty="0" smtClean="0">
                <a:latin typeface="+mn-lt"/>
              </a:rPr>
              <a:t>More refined model and robust data required</a:t>
            </a:r>
          </a:p>
        </p:txBody>
      </p:sp>
    </p:spTree>
    <p:extLst>
      <p:ext uri="{BB962C8B-B14F-4D97-AF65-F5344CB8AC3E}">
        <p14:creationId xmlns:p14="http://schemas.microsoft.com/office/powerpoint/2010/main" val="4199260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1824"/>
            <a:ext cx="8229600" cy="1143000"/>
          </a:xfrm>
        </p:spPr>
        <p:txBody>
          <a:bodyPr rtlCol="0">
            <a:noAutofit/>
          </a:bodyPr>
          <a:lstStyle/>
          <a:p>
            <a:pPr algn="l" eaLnBrk="1" fontAlgn="auto" hangingPunct="1">
              <a:spcAft>
                <a:spcPts val="0"/>
              </a:spcAft>
              <a:defRPr/>
            </a:pPr>
            <a:r>
              <a:rPr lang="en-US" sz="2400" b="1" dirty="0" smtClean="0">
                <a:latin typeface="Georgia" panose="02040502050405020303" pitchFamily="18" charset="0"/>
              </a:rPr>
              <a:t>Thank you </a:t>
            </a:r>
            <a:endParaRPr lang="en-US" sz="2400" b="1" dirty="0">
              <a:latin typeface="Georgia" panose="02040502050405020303" pitchFamily="18" charset="0"/>
            </a:endParaRPr>
          </a:p>
        </p:txBody>
      </p:sp>
      <p:sp>
        <p:nvSpPr>
          <p:cNvPr id="3" name="Subtitle 2"/>
          <p:cNvSpPr>
            <a:spLocks noGrp="1"/>
          </p:cNvSpPr>
          <p:nvPr>
            <p:ph type="subTitle" idx="1"/>
          </p:nvPr>
        </p:nvSpPr>
        <p:spPr>
          <a:xfrm>
            <a:off x="467544" y="1700808"/>
            <a:ext cx="6203032" cy="3195638"/>
          </a:xfrm>
        </p:spPr>
        <p:txBody>
          <a:bodyPr rtlCol="0"/>
          <a:lstStyle/>
          <a:p>
            <a:r>
              <a:rPr lang="en-GB" sz="2400" b="1" cap="none" dirty="0" smtClean="0">
                <a:latin typeface="Georgia" panose="02040502050405020303" pitchFamily="18" charset="0"/>
              </a:rPr>
              <a:t>Paul.McCrone@kcl.ac.uk</a:t>
            </a:r>
            <a:endParaRPr lang="en-GB" sz="2400" b="1" cap="none" dirty="0">
              <a:latin typeface="Georgia" panose="02040502050405020303" pitchFamily="18" charset="0"/>
            </a:endParaRPr>
          </a:p>
        </p:txBody>
      </p:sp>
    </p:spTree>
    <p:extLst>
      <p:ext uri="{BB962C8B-B14F-4D97-AF65-F5344CB8AC3E}">
        <p14:creationId xmlns:p14="http://schemas.microsoft.com/office/powerpoint/2010/main" val="4014414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 and aims</a:t>
            </a:r>
            <a:endParaRPr lang="en-GB" dirty="0"/>
          </a:p>
        </p:txBody>
      </p:sp>
      <p:sp>
        <p:nvSpPr>
          <p:cNvPr id="3" name="Content Placeholder 2"/>
          <p:cNvSpPr>
            <a:spLocks noGrp="1"/>
          </p:cNvSpPr>
          <p:nvPr>
            <p:ph sz="half" idx="1"/>
          </p:nvPr>
        </p:nvSpPr>
        <p:spPr/>
        <p:txBody>
          <a:bodyPr/>
          <a:lstStyle/>
          <a:p>
            <a:pPr marL="342900" indent="-342900">
              <a:buFont typeface="Arial" panose="020B0604020202020204" pitchFamily="34" charset="0"/>
              <a:buChar char="•"/>
            </a:pPr>
            <a:r>
              <a:rPr lang="en-GB" dirty="0" smtClean="0">
                <a:latin typeface="+mn-lt"/>
              </a:rPr>
              <a:t>Supply of healthcare resources is limited</a:t>
            </a:r>
          </a:p>
          <a:p>
            <a:pPr marL="342900" indent="-342900">
              <a:buFont typeface="Arial" panose="020B0604020202020204" pitchFamily="34" charset="0"/>
              <a:buChar char="•"/>
            </a:pPr>
            <a:r>
              <a:rPr lang="en-GB" dirty="0" smtClean="0">
                <a:latin typeface="+mn-lt"/>
              </a:rPr>
              <a:t>Demand for healthcare is high and potentially rising</a:t>
            </a:r>
          </a:p>
          <a:p>
            <a:pPr marL="342900" indent="-342900">
              <a:buFont typeface="Arial" panose="020B0604020202020204" pitchFamily="34" charset="0"/>
              <a:buChar char="•"/>
            </a:pPr>
            <a:r>
              <a:rPr lang="en-GB" dirty="0" smtClean="0">
                <a:latin typeface="+mn-lt"/>
              </a:rPr>
              <a:t>Decisions need to be made about how to treat specific conditions and which conditions to prioritise</a:t>
            </a:r>
          </a:p>
          <a:p>
            <a:pPr marL="342900" indent="-342900">
              <a:buFont typeface="Arial" panose="020B0604020202020204" pitchFamily="34" charset="0"/>
              <a:buChar char="•"/>
            </a:pPr>
            <a:r>
              <a:rPr lang="en-GB" dirty="0">
                <a:latin typeface="+mn-lt"/>
              </a:rPr>
              <a:t>Expanding the role of allied health professionals is one </a:t>
            </a:r>
            <a:r>
              <a:rPr lang="en-GB" dirty="0" smtClean="0">
                <a:latin typeface="+mn-lt"/>
              </a:rPr>
              <a:t>solution </a:t>
            </a:r>
            <a:r>
              <a:rPr lang="en-GB" dirty="0">
                <a:latin typeface="+mn-lt"/>
              </a:rPr>
              <a:t>to the challenge of increasing </a:t>
            </a:r>
            <a:r>
              <a:rPr lang="en-GB" dirty="0" smtClean="0">
                <a:latin typeface="+mn-lt"/>
              </a:rPr>
              <a:t>pressures on budgets</a:t>
            </a:r>
          </a:p>
          <a:p>
            <a:pPr marL="342900" indent="-342900">
              <a:buFont typeface="Arial" panose="020B0604020202020204" pitchFamily="34" charset="0"/>
              <a:buChar char="•"/>
            </a:pPr>
            <a:r>
              <a:rPr lang="en-GB" dirty="0" smtClean="0">
                <a:latin typeface="+mn-lt"/>
              </a:rPr>
              <a:t>Some concerns over such expanded roles</a:t>
            </a:r>
          </a:p>
          <a:p>
            <a:pPr marL="342900" indent="-342900">
              <a:buFont typeface="Arial" panose="020B0604020202020204" pitchFamily="34" charset="0"/>
              <a:buChar char="•"/>
            </a:pPr>
            <a:r>
              <a:rPr lang="en-GB" dirty="0" smtClean="0">
                <a:latin typeface="+mn-lt"/>
              </a:rPr>
              <a:t>Radiographer reporting of CXRs seen as a potential alternative to radiologist reporting</a:t>
            </a:r>
          </a:p>
          <a:p>
            <a:pPr marL="342900" indent="-342900">
              <a:buFont typeface="Arial" panose="020B0604020202020204" pitchFamily="34" charset="0"/>
              <a:buChar char="•"/>
            </a:pPr>
            <a:r>
              <a:rPr lang="en-GB" dirty="0" smtClean="0">
                <a:latin typeface="+mn-lt"/>
              </a:rPr>
              <a:t>What are the cost implications of radiographer reporting of CXRs for suspected lung cancer?</a:t>
            </a:r>
          </a:p>
          <a:p>
            <a:pPr marL="342900" indent="-342900">
              <a:buFont typeface="Arial" panose="020B0604020202020204" pitchFamily="34" charset="0"/>
              <a:buChar char="•"/>
            </a:pPr>
            <a:r>
              <a:rPr lang="en-GB" dirty="0" smtClean="0">
                <a:latin typeface="+mn-lt"/>
              </a:rPr>
              <a:t>How cost-effective is radiographer reporting?</a:t>
            </a:r>
          </a:p>
          <a:p>
            <a:endParaRPr lang="en-GB" dirty="0">
              <a:latin typeface="+mn-lt"/>
            </a:endParaRPr>
          </a:p>
        </p:txBody>
      </p:sp>
    </p:spTree>
    <p:extLst>
      <p:ext uri="{BB962C8B-B14F-4D97-AF65-F5344CB8AC3E}">
        <p14:creationId xmlns:p14="http://schemas.microsoft.com/office/powerpoint/2010/main" val="4164230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Methods</a:t>
            </a:r>
            <a:endParaRPr lang="en-GB" dirty="0"/>
          </a:p>
        </p:txBody>
      </p:sp>
      <p:sp>
        <p:nvSpPr>
          <p:cNvPr id="3" name="Content Placeholder 2"/>
          <p:cNvSpPr>
            <a:spLocks noGrp="1"/>
          </p:cNvSpPr>
          <p:nvPr>
            <p:ph sz="half" idx="1"/>
          </p:nvPr>
        </p:nvSpPr>
        <p:spPr/>
        <p:txBody>
          <a:bodyPr/>
          <a:lstStyle/>
          <a:p>
            <a:pPr marL="342900" indent="-342900">
              <a:buFont typeface="Arial" panose="020B0604020202020204" pitchFamily="34" charset="0"/>
              <a:buChar char="•"/>
            </a:pPr>
            <a:r>
              <a:rPr lang="en-GB" dirty="0" smtClean="0">
                <a:latin typeface="+mn-lt"/>
              </a:rPr>
              <a:t>Study funded by Society of Radiographers and conducted by MSc student from City University</a:t>
            </a:r>
          </a:p>
          <a:p>
            <a:pPr marL="342900" indent="-342900">
              <a:buFont typeface="Arial" panose="020B0604020202020204" pitchFamily="34" charset="0"/>
              <a:buChar char="•"/>
            </a:pPr>
            <a:r>
              <a:rPr lang="en-GB" dirty="0" smtClean="0">
                <a:latin typeface="+mn-lt"/>
              </a:rPr>
              <a:t>Evaluation options:</a:t>
            </a:r>
          </a:p>
          <a:p>
            <a:pPr marL="879300" lvl="3" indent="-342900">
              <a:lnSpc>
                <a:spcPct val="100000"/>
              </a:lnSpc>
              <a:buFont typeface="Wingdings" panose="05000000000000000000" pitchFamily="2" charset="2"/>
              <a:buChar char="Ø"/>
            </a:pPr>
            <a:r>
              <a:rPr lang="en-GB" dirty="0" smtClean="0">
                <a:latin typeface="+mn-lt"/>
              </a:rPr>
              <a:t>Randomised trial</a:t>
            </a:r>
          </a:p>
          <a:p>
            <a:pPr marL="879300" lvl="3" indent="-342900">
              <a:lnSpc>
                <a:spcPct val="100000"/>
              </a:lnSpc>
              <a:buFont typeface="Wingdings" panose="05000000000000000000" pitchFamily="2" charset="2"/>
              <a:buChar char="Ø"/>
            </a:pPr>
            <a:r>
              <a:rPr lang="en-GB" dirty="0" smtClean="0">
                <a:latin typeface="+mn-lt"/>
              </a:rPr>
              <a:t>Observational study</a:t>
            </a:r>
          </a:p>
          <a:p>
            <a:pPr marL="879300" lvl="3" indent="-342900">
              <a:lnSpc>
                <a:spcPct val="100000"/>
              </a:lnSpc>
              <a:buFont typeface="Wingdings" panose="05000000000000000000" pitchFamily="2" charset="2"/>
              <a:buChar char="Ø"/>
            </a:pPr>
            <a:r>
              <a:rPr lang="en-GB" dirty="0" err="1" smtClean="0">
                <a:latin typeface="+mn-lt"/>
              </a:rPr>
              <a:t>Casenote</a:t>
            </a:r>
            <a:r>
              <a:rPr lang="en-GB" dirty="0" smtClean="0">
                <a:latin typeface="+mn-lt"/>
              </a:rPr>
              <a:t> review</a:t>
            </a:r>
          </a:p>
          <a:p>
            <a:pPr marL="879300" lvl="3" indent="-342900">
              <a:lnSpc>
                <a:spcPct val="100000"/>
              </a:lnSpc>
              <a:buFont typeface="Wingdings" panose="05000000000000000000" pitchFamily="2" charset="2"/>
              <a:buChar char="Ø"/>
            </a:pPr>
            <a:r>
              <a:rPr lang="en-GB" dirty="0" smtClean="0">
                <a:latin typeface="+mn-lt"/>
              </a:rPr>
              <a:t>Simulation model</a:t>
            </a:r>
          </a:p>
          <a:p>
            <a:pPr marL="342900" indent="-342900" eaLnBrk="1" hangingPunct="1">
              <a:lnSpc>
                <a:spcPct val="90000"/>
              </a:lnSpc>
              <a:buFont typeface="Arial" panose="020B0604020202020204" pitchFamily="34" charset="0"/>
              <a:buChar char="•"/>
            </a:pPr>
            <a:r>
              <a:rPr lang="en-GB" altLang="en-US" dirty="0" smtClean="0">
                <a:latin typeface="+mn-lt"/>
              </a:rPr>
              <a:t>Advantages of models</a:t>
            </a:r>
            <a:endParaRPr lang="en-GB" altLang="en-US" dirty="0">
              <a:latin typeface="+mn-lt"/>
            </a:endParaRPr>
          </a:p>
          <a:p>
            <a:pPr marL="879300" lvl="3" indent="-342900" eaLnBrk="1" hangingPunct="1">
              <a:lnSpc>
                <a:spcPct val="100000"/>
              </a:lnSpc>
              <a:buFont typeface="Wingdings" panose="05000000000000000000" pitchFamily="2" charset="2"/>
              <a:buChar char="Ø"/>
            </a:pPr>
            <a:r>
              <a:rPr lang="en-GB" altLang="en-US" dirty="0">
                <a:latin typeface="+mn-lt"/>
              </a:rPr>
              <a:t>Results can be produced quickly</a:t>
            </a:r>
          </a:p>
          <a:p>
            <a:pPr marL="879300" lvl="3" indent="-342900" eaLnBrk="1" hangingPunct="1">
              <a:lnSpc>
                <a:spcPct val="100000"/>
              </a:lnSpc>
              <a:buFont typeface="Wingdings" panose="05000000000000000000" pitchFamily="2" charset="2"/>
              <a:buChar char="Ø"/>
            </a:pPr>
            <a:r>
              <a:rPr lang="en-GB" altLang="en-US" dirty="0">
                <a:latin typeface="+mn-lt"/>
              </a:rPr>
              <a:t>Models can be adapted to aid generalisability</a:t>
            </a:r>
          </a:p>
          <a:p>
            <a:pPr marL="879300" lvl="3" indent="-342900" eaLnBrk="1" hangingPunct="1">
              <a:lnSpc>
                <a:spcPct val="100000"/>
              </a:lnSpc>
              <a:buFont typeface="Wingdings" panose="05000000000000000000" pitchFamily="2" charset="2"/>
              <a:buChar char="Ø"/>
            </a:pPr>
            <a:r>
              <a:rPr lang="en-GB" altLang="en-US" dirty="0">
                <a:latin typeface="+mn-lt"/>
              </a:rPr>
              <a:t>Allows a focus on certain key parameters of interest</a:t>
            </a:r>
          </a:p>
          <a:p>
            <a:pPr marL="342900" indent="-342900" eaLnBrk="1" hangingPunct="1">
              <a:lnSpc>
                <a:spcPct val="90000"/>
              </a:lnSpc>
              <a:buFont typeface="Arial" panose="020B0604020202020204" pitchFamily="34" charset="0"/>
              <a:buChar char="•"/>
            </a:pPr>
            <a:r>
              <a:rPr lang="en-GB" altLang="en-US" dirty="0" smtClean="0">
                <a:latin typeface="+mn-lt"/>
              </a:rPr>
              <a:t>Disadvantages of models</a:t>
            </a:r>
            <a:endParaRPr lang="en-GB" altLang="en-US" dirty="0">
              <a:latin typeface="+mn-lt"/>
            </a:endParaRPr>
          </a:p>
          <a:p>
            <a:pPr marL="879300" lvl="3" indent="-342900" eaLnBrk="1" hangingPunct="1">
              <a:lnSpc>
                <a:spcPct val="100000"/>
              </a:lnSpc>
              <a:buFont typeface="Wingdings" panose="05000000000000000000" pitchFamily="2" charset="2"/>
              <a:buChar char="Ø"/>
            </a:pPr>
            <a:r>
              <a:rPr lang="en-GB" altLang="en-US" dirty="0">
                <a:latin typeface="+mn-lt"/>
              </a:rPr>
              <a:t>Models are by definition an abstraction from reality</a:t>
            </a:r>
          </a:p>
          <a:p>
            <a:pPr marL="879300" lvl="3" indent="-342900" eaLnBrk="1" hangingPunct="1">
              <a:lnSpc>
                <a:spcPct val="100000"/>
              </a:lnSpc>
              <a:buFont typeface="Wingdings" panose="05000000000000000000" pitchFamily="2" charset="2"/>
              <a:buChar char="Ø"/>
            </a:pPr>
            <a:r>
              <a:rPr lang="en-GB" altLang="en-US" dirty="0">
                <a:latin typeface="+mn-lt"/>
              </a:rPr>
              <a:t>Data </a:t>
            </a:r>
            <a:r>
              <a:rPr lang="en-GB" altLang="en-US" dirty="0" smtClean="0">
                <a:latin typeface="+mn-lt"/>
              </a:rPr>
              <a:t>are </a:t>
            </a:r>
            <a:r>
              <a:rPr lang="en-GB" altLang="en-US" dirty="0">
                <a:latin typeface="+mn-lt"/>
              </a:rPr>
              <a:t>not always </a:t>
            </a:r>
            <a:r>
              <a:rPr lang="en-GB" altLang="en-US" dirty="0" smtClean="0">
                <a:latin typeface="+mn-lt"/>
              </a:rPr>
              <a:t>available</a:t>
            </a:r>
            <a:endParaRPr lang="en-GB" dirty="0" smtClean="0">
              <a:latin typeface="+mn-lt"/>
            </a:endParaRPr>
          </a:p>
          <a:p>
            <a:endParaRPr lang="en-GB" dirty="0">
              <a:latin typeface="+mn-lt"/>
            </a:endParaRPr>
          </a:p>
        </p:txBody>
      </p:sp>
    </p:spTree>
    <p:extLst>
      <p:ext uri="{BB962C8B-B14F-4D97-AF65-F5344CB8AC3E}">
        <p14:creationId xmlns:p14="http://schemas.microsoft.com/office/powerpoint/2010/main" val="2668903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assumptions</a:t>
            </a:r>
            <a:endParaRPr lang="en-GB" dirty="0"/>
          </a:p>
        </p:txBody>
      </p:sp>
      <p:sp>
        <p:nvSpPr>
          <p:cNvPr id="3" name="Content Placeholder 2"/>
          <p:cNvSpPr>
            <a:spLocks noGrp="1"/>
          </p:cNvSpPr>
          <p:nvPr>
            <p:ph sz="half" idx="1"/>
          </p:nvPr>
        </p:nvSpPr>
        <p:spPr/>
        <p:txBody>
          <a:bodyPr/>
          <a:lstStyle/>
          <a:p>
            <a:pPr marL="342900" lvl="0" indent="-342900">
              <a:buFont typeface="Arial" panose="020B0604020202020204" pitchFamily="34" charset="0"/>
              <a:buChar char="•"/>
            </a:pPr>
            <a:r>
              <a:rPr lang="en-GB" sz="2200" dirty="0">
                <a:latin typeface="+mn-lt"/>
              </a:rPr>
              <a:t>Time taken to report chest X-rays is 2 minutes for both radiographers and radiologists</a:t>
            </a:r>
          </a:p>
          <a:p>
            <a:pPr marL="342900" lvl="0" indent="-342900">
              <a:buFont typeface="Arial" panose="020B0604020202020204" pitchFamily="34" charset="0"/>
              <a:buChar char="•"/>
            </a:pPr>
            <a:r>
              <a:rPr lang="en-GB" sz="2200" dirty="0">
                <a:latin typeface="+mn-lt"/>
              </a:rPr>
              <a:t>False negatives present at A&amp;E at a later date at which point disease has advanced a stage (for patients at stage </a:t>
            </a:r>
            <a:r>
              <a:rPr lang="en-GB" sz="2200" dirty="0">
                <a:latin typeface="+mn-lt"/>
              </a:rPr>
              <a:t>I</a:t>
            </a:r>
            <a:r>
              <a:rPr lang="en-GB" sz="2200" dirty="0" smtClean="0">
                <a:latin typeface="+mn-lt"/>
              </a:rPr>
              <a:t> </a:t>
            </a:r>
            <a:r>
              <a:rPr lang="en-GB" sz="2200" dirty="0">
                <a:latin typeface="+mn-lt"/>
              </a:rPr>
              <a:t>to III)</a:t>
            </a:r>
          </a:p>
          <a:p>
            <a:pPr marL="342900" lvl="0" indent="-342900">
              <a:buFont typeface="Arial" panose="020B0604020202020204" pitchFamily="34" charset="0"/>
              <a:buChar char="•"/>
            </a:pPr>
            <a:r>
              <a:rPr lang="en-GB" sz="2200" dirty="0">
                <a:latin typeface="+mn-lt"/>
              </a:rPr>
              <a:t>Sensitivity and specificity of radiographer reporting of chest X-ray and radiologist reporting of both chest X-ray and CT-scan is independent of disease stage or other patient characteristics such as age.</a:t>
            </a:r>
          </a:p>
          <a:p>
            <a:pPr marL="342900" lvl="0" indent="-342900">
              <a:buFont typeface="Arial" panose="020B0604020202020204" pitchFamily="34" charset="0"/>
              <a:buChar char="•"/>
            </a:pPr>
            <a:r>
              <a:rPr lang="en-GB" sz="2200" dirty="0">
                <a:latin typeface="+mn-lt"/>
              </a:rPr>
              <a:t>Treatment costs in the year following diagnosis are maintained for the subsequent four years or until death</a:t>
            </a:r>
          </a:p>
          <a:p>
            <a:pPr marL="342900" lvl="0" indent="-342900">
              <a:buFont typeface="Arial" panose="020B0604020202020204" pitchFamily="34" charset="0"/>
              <a:buChar char="•"/>
            </a:pPr>
            <a:r>
              <a:rPr lang="en-GB" sz="2200" dirty="0">
                <a:latin typeface="+mn-lt"/>
              </a:rPr>
              <a:t>QOL in the year following diagnosis is maintained for the subsequent four years or until death</a:t>
            </a:r>
          </a:p>
          <a:p>
            <a:pPr marL="342900" lvl="0" indent="-342900">
              <a:buFont typeface="Arial" panose="020B0604020202020204" pitchFamily="34" charset="0"/>
              <a:buChar char="•"/>
            </a:pPr>
            <a:r>
              <a:rPr lang="en-GB" sz="2200" dirty="0">
                <a:latin typeface="+mn-lt"/>
              </a:rPr>
              <a:t>There is no QOL impact arising from false positive reporting</a:t>
            </a:r>
          </a:p>
          <a:p>
            <a:pPr marL="342900" lvl="0" indent="-342900">
              <a:buFont typeface="Arial" panose="020B0604020202020204" pitchFamily="34" charset="0"/>
              <a:buChar char="•"/>
            </a:pPr>
            <a:r>
              <a:rPr lang="en-GB" sz="2200" dirty="0">
                <a:latin typeface="+mn-lt"/>
              </a:rPr>
              <a:t>Findings for non-small cell lung cancer are </a:t>
            </a:r>
            <a:r>
              <a:rPr lang="en-GB" sz="2200" dirty="0" err="1" smtClean="0">
                <a:latin typeface="+mn-lt"/>
              </a:rPr>
              <a:t>generalisable</a:t>
            </a:r>
            <a:r>
              <a:rPr lang="en-GB" sz="2200" dirty="0" smtClean="0">
                <a:latin typeface="+mn-lt"/>
              </a:rPr>
              <a:t> </a:t>
            </a:r>
            <a:r>
              <a:rPr lang="en-GB" sz="2200" dirty="0">
                <a:latin typeface="+mn-lt"/>
              </a:rPr>
              <a:t>to other lung cancers</a:t>
            </a:r>
          </a:p>
          <a:p>
            <a:endParaRPr lang="en-GB" sz="2200" dirty="0">
              <a:latin typeface="+mn-lt"/>
            </a:endParaRPr>
          </a:p>
        </p:txBody>
      </p:sp>
    </p:spTree>
    <p:extLst>
      <p:ext uri="{BB962C8B-B14F-4D97-AF65-F5344CB8AC3E}">
        <p14:creationId xmlns:p14="http://schemas.microsoft.com/office/powerpoint/2010/main" val="131265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Model to assess cost-effectiveness</a:t>
            </a:r>
            <a:endParaRPr lang="en-GB" dirty="0"/>
          </a:p>
        </p:txBody>
      </p:sp>
      <p:pic>
        <p:nvPicPr>
          <p:cNvPr id="13" name="Picture 12"/>
          <p:cNvPicPr/>
          <p:nvPr/>
        </p:nvPicPr>
        <p:blipFill rotWithShape="1">
          <a:blip r:embed="rId2" cstate="print">
            <a:extLst>
              <a:ext uri="{28A0092B-C50C-407E-A947-70E740481C1C}">
                <a14:useLocalDpi xmlns:a14="http://schemas.microsoft.com/office/drawing/2010/main" val="0"/>
              </a:ext>
            </a:extLst>
          </a:blip>
          <a:srcRect r="-30" b="45425"/>
          <a:stretch/>
        </p:blipFill>
        <p:spPr bwMode="auto">
          <a:xfrm>
            <a:off x="971599" y="1340768"/>
            <a:ext cx="7416823" cy="492133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18220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Model to assess cost-effectiveness</a:t>
            </a:r>
            <a:endParaRPr lang="en-GB" dirty="0"/>
          </a:p>
        </p:txBody>
      </p:sp>
      <p:pic>
        <p:nvPicPr>
          <p:cNvPr id="13" name="Picture 12"/>
          <p:cNvPicPr/>
          <p:nvPr/>
        </p:nvPicPr>
        <p:blipFill rotWithShape="1">
          <a:blip r:embed="rId2" cstate="print">
            <a:extLst>
              <a:ext uri="{28A0092B-C50C-407E-A947-70E740481C1C}">
                <a14:useLocalDpi xmlns:a14="http://schemas.microsoft.com/office/drawing/2010/main" val="0"/>
              </a:ext>
            </a:extLst>
          </a:blip>
          <a:srcRect r="-30" b="45425"/>
          <a:stretch/>
        </p:blipFill>
        <p:spPr bwMode="auto">
          <a:xfrm>
            <a:off x="971599" y="1340768"/>
            <a:ext cx="7416823" cy="4921334"/>
          </a:xfrm>
          <a:prstGeom prst="rect">
            <a:avLst/>
          </a:prstGeom>
          <a:noFill/>
          <a:ln>
            <a:noFill/>
          </a:ln>
          <a:extLst>
            <a:ext uri="{53640926-AAD7-44D8-BBD7-CCE9431645EC}">
              <a14:shadowObscured xmlns:a14="http://schemas.microsoft.com/office/drawing/2010/main"/>
            </a:ext>
          </a:extLst>
        </p:spPr>
      </p:pic>
      <p:sp>
        <p:nvSpPr>
          <p:cNvPr id="3" name="TextBox 2"/>
          <p:cNvSpPr txBox="1"/>
          <p:nvPr/>
        </p:nvSpPr>
        <p:spPr>
          <a:xfrm>
            <a:off x="2123728" y="1484784"/>
            <a:ext cx="2032288" cy="646331"/>
          </a:xfrm>
          <a:prstGeom prst="rect">
            <a:avLst/>
          </a:prstGeom>
          <a:noFill/>
          <a:ln w="22225">
            <a:solidFill>
              <a:schemeClr val="tx2"/>
            </a:solidFill>
          </a:ln>
        </p:spPr>
        <p:txBody>
          <a:bodyPr wrap="none" rtlCol="0">
            <a:spAutoFit/>
          </a:bodyPr>
          <a:lstStyle/>
          <a:p>
            <a:r>
              <a:rPr lang="en-GB" dirty="0" smtClean="0"/>
              <a:t>Assumed to be 13%</a:t>
            </a:r>
          </a:p>
          <a:p>
            <a:r>
              <a:rPr lang="en-GB" dirty="0" smtClean="0"/>
              <a:t>(Field et al, 2013)</a:t>
            </a:r>
            <a:endParaRPr lang="en-GB" dirty="0"/>
          </a:p>
        </p:txBody>
      </p:sp>
      <p:cxnSp>
        <p:nvCxnSpPr>
          <p:cNvPr id="6" name="Straight Arrow Connector 5"/>
          <p:cNvCxnSpPr/>
          <p:nvPr/>
        </p:nvCxnSpPr>
        <p:spPr>
          <a:xfrm>
            <a:off x="3491880" y="2131115"/>
            <a:ext cx="576064" cy="7218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1154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Model to assess cost-effectiveness</a:t>
            </a:r>
            <a:endParaRPr lang="en-GB" dirty="0"/>
          </a:p>
        </p:txBody>
      </p:sp>
      <p:pic>
        <p:nvPicPr>
          <p:cNvPr id="13" name="Picture 12"/>
          <p:cNvPicPr/>
          <p:nvPr/>
        </p:nvPicPr>
        <p:blipFill rotWithShape="1">
          <a:blip r:embed="rId2" cstate="print">
            <a:extLst>
              <a:ext uri="{28A0092B-C50C-407E-A947-70E740481C1C}">
                <a14:useLocalDpi xmlns:a14="http://schemas.microsoft.com/office/drawing/2010/main" val="0"/>
              </a:ext>
            </a:extLst>
          </a:blip>
          <a:srcRect r="-30" b="45425"/>
          <a:stretch/>
        </p:blipFill>
        <p:spPr bwMode="auto">
          <a:xfrm>
            <a:off x="971599" y="1340768"/>
            <a:ext cx="7416823" cy="4921334"/>
          </a:xfrm>
          <a:prstGeom prst="rect">
            <a:avLst/>
          </a:prstGeom>
          <a:noFill/>
          <a:ln>
            <a:noFill/>
          </a:ln>
          <a:extLst>
            <a:ext uri="{53640926-AAD7-44D8-BBD7-CCE9431645EC}">
              <a14:shadowObscured xmlns:a14="http://schemas.microsoft.com/office/drawing/2010/main"/>
            </a:ext>
          </a:extLst>
        </p:spPr>
      </p:pic>
      <p:sp>
        <p:nvSpPr>
          <p:cNvPr id="3" name="TextBox 2"/>
          <p:cNvSpPr txBox="1"/>
          <p:nvPr/>
        </p:nvSpPr>
        <p:spPr>
          <a:xfrm>
            <a:off x="2123728" y="1484784"/>
            <a:ext cx="2032288" cy="646331"/>
          </a:xfrm>
          <a:prstGeom prst="rect">
            <a:avLst/>
          </a:prstGeom>
          <a:noFill/>
          <a:ln w="22225">
            <a:solidFill>
              <a:schemeClr val="tx2"/>
            </a:solidFill>
          </a:ln>
        </p:spPr>
        <p:txBody>
          <a:bodyPr wrap="none" rtlCol="0">
            <a:spAutoFit/>
          </a:bodyPr>
          <a:lstStyle/>
          <a:p>
            <a:r>
              <a:rPr lang="en-GB" dirty="0" smtClean="0"/>
              <a:t>Assumed to be 13%</a:t>
            </a:r>
          </a:p>
          <a:p>
            <a:r>
              <a:rPr lang="en-GB" dirty="0" smtClean="0"/>
              <a:t>(Field et al, 2013)</a:t>
            </a:r>
            <a:endParaRPr lang="en-GB" dirty="0"/>
          </a:p>
        </p:txBody>
      </p:sp>
      <p:cxnSp>
        <p:nvCxnSpPr>
          <p:cNvPr id="6" name="Straight Arrow Connector 5"/>
          <p:cNvCxnSpPr/>
          <p:nvPr/>
        </p:nvCxnSpPr>
        <p:spPr>
          <a:xfrm>
            <a:off x="3491880" y="2131115"/>
            <a:ext cx="576064" cy="7218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11560" y="3429000"/>
            <a:ext cx="1564018" cy="646331"/>
          </a:xfrm>
          <a:prstGeom prst="rect">
            <a:avLst/>
          </a:prstGeom>
          <a:noFill/>
          <a:ln w="22225">
            <a:solidFill>
              <a:schemeClr val="tx2"/>
            </a:solidFill>
          </a:ln>
        </p:spPr>
        <p:txBody>
          <a:bodyPr wrap="none" rtlCol="0">
            <a:spAutoFit/>
          </a:bodyPr>
          <a:lstStyle/>
          <a:p>
            <a:r>
              <a:rPr lang="en-GB" dirty="0" smtClean="0"/>
              <a:t>Replaced with </a:t>
            </a:r>
          </a:p>
          <a:p>
            <a:r>
              <a:rPr lang="en-GB" dirty="0" smtClean="0"/>
              <a:t>radiographer</a:t>
            </a:r>
            <a:endParaRPr lang="en-GB" dirty="0"/>
          </a:p>
        </p:txBody>
      </p:sp>
      <p:cxnSp>
        <p:nvCxnSpPr>
          <p:cNvPr id="8" name="Straight Arrow Connector 7"/>
          <p:cNvCxnSpPr/>
          <p:nvPr/>
        </p:nvCxnSpPr>
        <p:spPr>
          <a:xfrm>
            <a:off x="1566246" y="4075331"/>
            <a:ext cx="917522" cy="1804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371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Estimates of reporting accuracy</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500844382"/>
              </p:ext>
            </p:extLst>
          </p:nvPr>
        </p:nvGraphicFramePr>
        <p:xfrm>
          <a:off x="611560" y="1196752"/>
          <a:ext cx="7848872" cy="4358640"/>
        </p:xfrm>
        <a:graphic>
          <a:graphicData uri="http://schemas.openxmlformats.org/drawingml/2006/table">
            <a:tbl>
              <a:tblPr firstRow="1" bandRow="1">
                <a:tableStyleId>{5C22544A-7EE6-4342-B048-85BDC9FD1C3A}</a:tableStyleId>
              </a:tblPr>
              <a:tblGrid>
                <a:gridCol w="6336704"/>
                <a:gridCol w="1512168"/>
              </a:tblGrid>
              <a:tr h="370840">
                <a:tc>
                  <a:txBody>
                    <a:bodyPr/>
                    <a:lstStyle/>
                    <a:p>
                      <a:r>
                        <a:rPr lang="en-GB" sz="2800" dirty="0" smtClean="0">
                          <a:latin typeface="+mn-lt"/>
                        </a:rPr>
                        <a:t>Parameter</a:t>
                      </a:r>
                      <a:endParaRPr lang="en-GB" sz="2800" dirty="0">
                        <a:latin typeface="+mn-lt"/>
                      </a:endParaRPr>
                    </a:p>
                  </a:txBody>
                  <a:tcPr/>
                </a:tc>
                <a:tc>
                  <a:txBody>
                    <a:bodyPr/>
                    <a:lstStyle/>
                    <a:p>
                      <a:pPr algn="ctr"/>
                      <a:r>
                        <a:rPr lang="en-GB" sz="2800" dirty="0" smtClean="0">
                          <a:latin typeface="+mn-lt"/>
                        </a:rPr>
                        <a:t>%</a:t>
                      </a:r>
                      <a:endParaRPr lang="en-GB" sz="2800" dirty="0">
                        <a:latin typeface="+mn-lt"/>
                      </a:endParaRPr>
                    </a:p>
                  </a:txBody>
                  <a:tcPr/>
                </a:tc>
              </a:tr>
              <a:tr h="370840">
                <a:tc>
                  <a:txBody>
                    <a:bodyPr/>
                    <a:lstStyle/>
                    <a:p>
                      <a:pPr>
                        <a:lnSpc>
                          <a:spcPct val="150000"/>
                        </a:lnSpc>
                        <a:spcAft>
                          <a:spcPts val="0"/>
                        </a:spcAft>
                      </a:pPr>
                      <a:r>
                        <a:rPr lang="en-GB" sz="2800" dirty="0">
                          <a:solidFill>
                            <a:srgbClr val="000000"/>
                          </a:solidFill>
                          <a:effectLst/>
                          <a:latin typeface="+mn-lt"/>
                          <a:ea typeface="Times New Roman"/>
                          <a:cs typeface="Times New Roman"/>
                        </a:rPr>
                        <a:t>Sensitivity - Radiologist  reporting  </a:t>
                      </a:r>
                      <a:r>
                        <a:rPr lang="en-GB" sz="2800" dirty="0" smtClean="0">
                          <a:solidFill>
                            <a:srgbClr val="000000"/>
                          </a:solidFill>
                          <a:effectLst/>
                          <a:latin typeface="+mn-lt"/>
                          <a:ea typeface="Times New Roman"/>
                          <a:cs typeface="Times New Roman"/>
                        </a:rPr>
                        <a:t>CXR</a:t>
                      </a:r>
                      <a:endParaRPr lang="en-GB" sz="2800" dirty="0">
                        <a:effectLst/>
                        <a:latin typeface="+mn-lt"/>
                        <a:ea typeface="Calibri"/>
                        <a:cs typeface="Times New Roman"/>
                      </a:endParaRPr>
                    </a:p>
                  </a:txBody>
                  <a:tcPr marL="68580" marR="68580" marT="0" marB="0" anchor="ctr"/>
                </a:tc>
                <a:tc>
                  <a:txBody>
                    <a:bodyPr/>
                    <a:lstStyle/>
                    <a:p>
                      <a:pPr algn="ctr">
                        <a:lnSpc>
                          <a:spcPct val="150000"/>
                        </a:lnSpc>
                        <a:spcAft>
                          <a:spcPts val="0"/>
                        </a:spcAft>
                      </a:pPr>
                      <a:r>
                        <a:rPr lang="en-GB" sz="2800" dirty="0">
                          <a:solidFill>
                            <a:srgbClr val="000000"/>
                          </a:solidFill>
                          <a:effectLst/>
                          <a:latin typeface="+mn-lt"/>
                          <a:ea typeface="Times New Roman"/>
                          <a:cs typeface="Times New Roman"/>
                        </a:rPr>
                        <a:t>69.7</a:t>
                      </a:r>
                      <a:endParaRPr lang="en-GB" sz="2800" dirty="0">
                        <a:effectLst/>
                        <a:latin typeface="+mn-lt"/>
                        <a:ea typeface="Calibri"/>
                        <a:cs typeface="Times New Roman"/>
                      </a:endParaRPr>
                    </a:p>
                  </a:txBody>
                  <a:tcPr marL="68580" marR="68580" marT="0" marB="0" anchor="ctr"/>
                </a:tc>
              </a:tr>
              <a:tr h="370840">
                <a:tc>
                  <a:txBody>
                    <a:bodyPr/>
                    <a:lstStyle/>
                    <a:p>
                      <a:pPr>
                        <a:lnSpc>
                          <a:spcPct val="150000"/>
                        </a:lnSpc>
                        <a:spcAft>
                          <a:spcPts val="0"/>
                        </a:spcAft>
                      </a:pPr>
                      <a:r>
                        <a:rPr lang="en-GB" sz="2800" dirty="0">
                          <a:solidFill>
                            <a:srgbClr val="000000"/>
                          </a:solidFill>
                          <a:effectLst/>
                          <a:latin typeface="+mn-lt"/>
                          <a:ea typeface="Times New Roman"/>
                          <a:cs typeface="Times New Roman"/>
                        </a:rPr>
                        <a:t>Specificity - Radiologist  reporting  </a:t>
                      </a:r>
                      <a:r>
                        <a:rPr lang="en-GB" sz="2800" dirty="0" smtClean="0">
                          <a:solidFill>
                            <a:srgbClr val="000000"/>
                          </a:solidFill>
                          <a:effectLst/>
                          <a:latin typeface="+mn-lt"/>
                          <a:ea typeface="Times New Roman"/>
                          <a:cs typeface="Times New Roman"/>
                        </a:rPr>
                        <a:t>CXR</a:t>
                      </a:r>
                      <a:endParaRPr lang="en-GB" sz="2800" dirty="0">
                        <a:effectLst/>
                        <a:latin typeface="+mn-lt"/>
                        <a:ea typeface="Calibri"/>
                        <a:cs typeface="Times New Roman"/>
                      </a:endParaRPr>
                    </a:p>
                  </a:txBody>
                  <a:tcPr marL="68580" marR="68580" marT="0" marB="0" anchor="ctr"/>
                </a:tc>
                <a:tc>
                  <a:txBody>
                    <a:bodyPr/>
                    <a:lstStyle/>
                    <a:p>
                      <a:pPr algn="ctr">
                        <a:lnSpc>
                          <a:spcPct val="150000"/>
                        </a:lnSpc>
                        <a:spcAft>
                          <a:spcPts val="0"/>
                        </a:spcAft>
                      </a:pPr>
                      <a:r>
                        <a:rPr lang="en-GB" sz="2800" dirty="0">
                          <a:solidFill>
                            <a:srgbClr val="000000"/>
                          </a:solidFill>
                          <a:effectLst/>
                          <a:latin typeface="+mn-lt"/>
                          <a:ea typeface="Times New Roman"/>
                          <a:cs typeface="Times New Roman"/>
                        </a:rPr>
                        <a:t>80.9</a:t>
                      </a:r>
                      <a:endParaRPr lang="en-GB" sz="2800" dirty="0">
                        <a:effectLst/>
                        <a:latin typeface="+mn-lt"/>
                        <a:ea typeface="Calibri"/>
                        <a:cs typeface="Times New Roman"/>
                      </a:endParaRPr>
                    </a:p>
                  </a:txBody>
                  <a:tcPr marL="68580" marR="68580" marT="0" marB="0" anchor="ctr"/>
                </a:tc>
              </a:tr>
              <a:tr h="370840">
                <a:tc>
                  <a:txBody>
                    <a:bodyPr/>
                    <a:lstStyle/>
                    <a:p>
                      <a:pPr>
                        <a:lnSpc>
                          <a:spcPct val="150000"/>
                        </a:lnSpc>
                        <a:spcAft>
                          <a:spcPts val="0"/>
                        </a:spcAft>
                      </a:pPr>
                      <a:r>
                        <a:rPr lang="en-GB" sz="2800" dirty="0">
                          <a:solidFill>
                            <a:srgbClr val="000000"/>
                          </a:solidFill>
                          <a:effectLst/>
                          <a:latin typeface="+mn-lt"/>
                          <a:ea typeface="Times New Roman"/>
                          <a:cs typeface="Times New Roman"/>
                        </a:rPr>
                        <a:t>Sensitivity - Radiographer reporting </a:t>
                      </a:r>
                      <a:r>
                        <a:rPr lang="en-GB" sz="2800" dirty="0" smtClean="0">
                          <a:solidFill>
                            <a:srgbClr val="000000"/>
                          </a:solidFill>
                          <a:effectLst/>
                          <a:latin typeface="+mn-lt"/>
                          <a:ea typeface="Times New Roman"/>
                          <a:cs typeface="Times New Roman"/>
                        </a:rPr>
                        <a:t>CXR</a:t>
                      </a:r>
                      <a:endParaRPr lang="en-GB" sz="2800" dirty="0">
                        <a:effectLst/>
                        <a:latin typeface="+mn-lt"/>
                        <a:ea typeface="Calibri"/>
                        <a:cs typeface="Times New Roman"/>
                      </a:endParaRPr>
                    </a:p>
                  </a:txBody>
                  <a:tcPr marL="68580" marR="68580" marT="0" marB="0" anchor="ctr"/>
                </a:tc>
                <a:tc>
                  <a:txBody>
                    <a:bodyPr/>
                    <a:lstStyle/>
                    <a:p>
                      <a:pPr algn="ctr">
                        <a:lnSpc>
                          <a:spcPct val="150000"/>
                        </a:lnSpc>
                        <a:spcAft>
                          <a:spcPts val="0"/>
                        </a:spcAft>
                      </a:pPr>
                      <a:r>
                        <a:rPr lang="en-GB" sz="2800" dirty="0">
                          <a:solidFill>
                            <a:srgbClr val="000000"/>
                          </a:solidFill>
                          <a:effectLst/>
                          <a:latin typeface="+mn-lt"/>
                          <a:ea typeface="Times New Roman"/>
                          <a:cs typeface="Times New Roman"/>
                        </a:rPr>
                        <a:t>78.1</a:t>
                      </a:r>
                      <a:endParaRPr lang="en-GB" sz="2800" dirty="0">
                        <a:effectLst/>
                        <a:latin typeface="+mn-lt"/>
                        <a:ea typeface="Calibri"/>
                        <a:cs typeface="Times New Roman"/>
                      </a:endParaRPr>
                    </a:p>
                  </a:txBody>
                  <a:tcPr marL="68580" marR="68580" marT="0" marB="0" anchor="ctr"/>
                </a:tc>
              </a:tr>
              <a:tr h="370840">
                <a:tc>
                  <a:txBody>
                    <a:bodyPr/>
                    <a:lstStyle/>
                    <a:p>
                      <a:pPr>
                        <a:lnSpc>
                          <a:spcPct val="150000"/>
                        </a:lnSpc>
                        <a:spcAft>
                          <a:spcPts val="0"/>
                        </a:spcAft>
                      </a:pPr>
                      <a:r>
                        <a:rPr lang="en-GB" sz="2800" dirty="0">
                          <a:solidFill>
                            <a:srgbClr val="000000"/>
                          </a:solidFill>
                          <a:effectLst/>
                          <a:latin typeface="+mn-lt"/>
                          <a:ea typeface="Times New Roman"/>
                          <a:cs typeface="Times New Roman"/>
                        </a:rPr>
                        <a:t>Specificity - Radiographer reporting </a:t>
                      </a:r>
                      <a:r>
                        <a:rPr lang="en-GB" sz="2800" dirty="0" smtClean="0">
                          <a:solidFill>
                            <a:srgbClr val="000000"/>
                          </a:solidFill>
                          <a:effectLst/>
                          <a:latin typeface="+mn-lt"/>
                          <a:ea typeface="Times New Roman"/>
                          <a:cs typeface="Times New Roman"/>
                        </a:rPr>
                        <a:t>CXR</a:t>
                      </a:r>
                      <a:endParaRPr lang="en-GB" sz="2800" dirty="0">
                        <a:effectLst/>
                        <a:latin typeface="+mn-lt"/>
                        <a:ea typeface="Calibri"/>
                        <a:cs typeface="Times New Roman"/>
                      </a:endParaRPr>
                    </a:p>
                  </a:txBody>
                  <a:tcPr marL="68580" marR="68580" marT="0" marB="0" anchor="ctr"/>
                </a:tc>
                <a:tc>
                  <a:txBody>
                    <a:bodyPr/>
                    <a:lstStyle/>
                    <a:p>
                      <a:pPr algn="ctr">
                        <a:lnSpc>
                          <a:spcPct val="150000"/>
                        </a:lnSpc>
                        <a:spcAft>
                          <a:spcPts val="0"/>
                        </a:spcAft>
                      </a:pPr>
                      <a:r>
                        <a:rPr lang="en-GB" sz="2800" dirty="0">
                          <a:solidFill>
                            <a:srgbClr val="000000"/>
                          </a:solidFill>
                          <a:effectLst/>
                          <a:latin typeface="+mn-lt"/>
                          <a:ea typeface="Times New Roman"/>
                          <a:cs typeface="Times New Roman"/>
                        </a:rPr>
                        <a:t>85.2</a:t>
                      </a:r>
                      <a:endParaRPr lang="en-GB" sz="2800" dirty="0">
                        <a:effectLst/>
                        <a:latin typeface="+mn-lt"/>
                        <a:ea typeface="Calibri"/>
                        <a:cs typeface="Times New Roman"/>
                      </a:endParaRPr>
                    </a:p>
                  </a:txBody>
                  <a:tcPr marL="68580" marR="68580" marT="0" marB="0" anchor="ctr"/>
                </a:tc>
              </a:tr>
              <a:tr h="370840">
                <a:tc>
                  <a:txBody>
                    <a:bodyPr/>
                    <a:lstStyle/>
                    <a:p>
                      <a:pPr>
                        <a:lnSpc>
                          <a:spcPct val="150000"/>
                        </a:lnSpc>
                        <a:spcAft>
                          <a:spcPts val="0"/>
                        </a:spcAft>
                      </a:pPr>
                      <a:r>
                        <a:rPr lang="en-GB" sz="2800" dirty="0">
                          <a:solidFill>
                            <a:srgbClr val="000000"/>
                          </a:solidFill>
                          <a:effectLst/>
                          <a:latin typeface="+mn-lt"/>
                          <a:ea typeface="Times New Roman"/>
                          <a:cs typeface="Times New Roman"/>
                        </a:rPr>
                        <a:t>Sensitivity - Radiologist reporting  CT Scan  </a:t>
                      </a:r>
                      <a:endParaRPr lang="en-GB" sz="2800" dirty="0">
                        <a:effectLst/>
                        <a:latin typeface="+mn-lt"/>
                        <a:ea typeface="Calibri"/>
                        <a:cs typeface="Times New Roman"/>
                      </a:endParaRPr>
                    </a:p>
                  </a:txBody>
                  <a:tcPr marL="68580" marR="68580" marT="0" marB="0" anchor="ctr"/>
                </a:tc>
                <a:tc>
                  <a:txBody>
                    <a:bodyPr/>
                    <a:lstStyle/>
                    <a:p>
                      <a:pPr algn="ctr">
                        <a:lnSpc>
                          <a:spcPct val="150000"/>
                        </a:lnSpc>
                        <a:spcAft>
                          <a:spcPts val="0"/>
                        </a:spcAft>
                      </a:pPr>
                      <a:r>
                        <a:rPr lang="en-GB" sz="2800" dirty="0">
                          <a:solidFill>
                            <a:srgbClr val="000000"/>
                          </a:solidFill>
                          <a:effectLst/>
                          <a:latin typeface="+mn-lt"/>
                          <a:ea typeface="Times New Roman"/>
                          <a:cs typeface="Times New Roman"/>
                        </a:rPr>
                        <a:t>94.4</a:t>
                      </a:r>
                      <a:endParaRPr lang="en-GB" sz="2800" dirty="0">
                        <a:effectLst/>
                        <a:latin typeface="+mn-lt"/>
                        <a:ea typeface="Calibri"/>
                        <a:cs typeface="Times New Roman"/>
                      </a:endParaRPr>
                    </a:p>
                  </a:txBody>
                  <a:tcPr marL="68580" marR="68580" marT="0" marB="0" anchor="ctr"/>
                </a:tc>
              </a:tr>
              <a:tr h="370840">
                <a:tc>
                  <a:txBody>
                    <a:bodyPr/>
                    <a:lstStyle/>
                    <a:p>
                      <a:pPr>
                        <a:lnSpc>
                          <a:spcPct val="150000"/>
                        </a:lnSpc>
                        <a:spcAft>
                          <a:spcPts val="0"/>
                        </a:spcAft>
                      </a:pPr>
                      <a:r>
                        <a:rPr lang="en-GB" sz="2800">
                          <a:solidFill>
                            <a:srgbClr val="000000"/>
                          </a:solidFill>
                          <a:effectLst/>
                          <a:latin typeface="+mn-lt"/>
                          <a:ea typeface="Times New Roman"/>
                          <a:cs typeface="Times New Roman"/>
                        </a:rPr>
                        <a:t>Specificity - Radiologist reporting  CT Scan  </a:t>
                      </a:r>
                      <a:endParaRPr lang="en-GB" sz="2800">
                        <a:effectLst/>
                        <a:latin typeface="+mn-lt"/>
                        <a:ea typeface="Calibri"/>
                        <a:cs typeface="Times New Roman"/>
                      </a:endParaRPr>
                    </a:p>
                  </a:txBody>
                  <a:tcPr marL="68580" marR="68580" marT="0" marB="0" anchor="ctr"/>
                </a:tc>
                <a:tc>
                  <a:txBody>
                    <a:bodyPr/>
                    <a:lstStyle/>
                    <a:p>
                      <a:pPr algn="ctr">
                        <a:lnSpc>
                          <a:spcPct val="150000"/>
                        </a:lnSpc>
                        <a:spcAft>
                          <a:spcPts val="0"/>
                        </a:spcAft>
                      </a:pPr>
                      <a:r>
                        <a:rPr lang="en-GB" sz="2800" dirty="0">
                          <a:solidFill>
                            <a:srgbClr val="000000"/>
                          </a:solidFill>
                          <a:effectLst/>
                          <a:latin typeface="+mn-lt"/>
                          <a:ea typeface="Times New Roman"/>
                          <a:cs typeface="Times New Roman"/>
                        </a:rPr>
                        <a:t>72.6</a:t>
                      </a:r>
                      <a:endParaRPr lang="en-GB" sz="2800" dirty="0">
                        <a:effectLst/>
                        <a:latin typeface="+mn-lt"/>
                        <a:ea typeface="Calibri"/>
                        <a:cs typeface="Times New Roman"/>
                      </a:endParaRPr>
                    </a:p>
                  </a:txBody>
                  <a:tcPr marL="68580" marR="68580" marT="0" marB="0" anchor="ctr"/>
                </a:tc>
              </a:tr>
            </a:tbl>
          </a:graphicData>
        </a:graphic>
      </p:graphicFrame>
      <p:sp>
        <p:nvSpPr>
          <p:cNvPr id="6" name="TextBox 5"/>
          <p:cNvSpPr txBox="1"/>
          <p:nvPr/>
        </p:nvSpPr>
        <p:spPr>
          <a:xfrm>
            <a:off x="683568" y="5949280"/>
            <a:ext cx="4417876" cy="369332"/>
          </a:xfrm>
          <a:prstGeom prst="rect">
            <a:avLst/>
          </a:prstGeom>
          <a:noFill/>
        </p:spPr>
        <p:txBody>
          <a:bodyPr wrap="none" rtlCol="0">
            <a:spAutoFit/>
          </a:bodyPr>
          <a:lstStyle/>
          <a:p>
            <a:r>
              <a:rPr lang="en-GB" dirty="0" smtClean="0"/>
              <a:t>Sources: </a:t>
            </a:r>
            <a:r>
              <a:rPr lang="en-GB" dirty="0" err="1" smtClean="0"/>
              <a:t>Woznitza</a:t>
            </a:r>
            <a:r>
              <a:rPr lang="en-GB" dirty="0" smtClean="0"/>
              <a:t> (2016), Denise et al (2013)</a:t>
            </a:r>
            <a:endParaRPr lang="en-GB" dirty="0"/>
          </a:p>
        </p:txBody>
      </p:sp>
    </p:spTree>
    <p:extLst>
      <p:ext uri="{BB962C8B-B14F-4D97-AF65-F5344CB8AC3E}">
        <p14:creationId xmlns:p14="http://schemas.microsoft.com/office/powerpoint/2010/main" val="4162196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Cost of activities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585888715"/>
              </p:ext>
            </p:extLst>
          </p:nvPr>
        </p:nvGraphicFramePr>
        <p:xfrm>
          <a:off x="539552" y="1484784"/>
          <a:ext cx="7848872" cy="3078480"/>
        </p:xfrm>
        <a:graphic>
          <a:graphicData uri="http://schemas.openxmlformats.org/drawingml/2006/table">
            <a:tbl>
              <a:tblPr firstRow="1" bandRow="1">
                <a:tableStyleId>{5C22544A-7EE6-4342-B048-85BDC9FD1C3A}</a:tableStyleId>
              </a:tblPr>
              <a:tblGrid>
                <a:gridCol w="6336704"/>
                <a:gridCol w="1512168"/>
              </a:tblGrid>
              <a:tr h="370840">
                <a:tc>
                  <a:txBody>
                    <a:bodyPr/>
                    <a:lstStyle/>
                    <a:p>
                      <a:r>
                        <a:rPr lang="en-GB" sz="2800" dirty="0" smtClean="0">
                          <a:latin typeface="+mn-lt"/>
                        </a:rPr>
                        <a:t>Activity</a:t>
                      </a:r>
                      <a:endParaRPr lang="en-GB" sz="2800" dirty="0">
                        <a:latin typeface="+mn-lt"/>
                      </a:endParaRPr>
                    </a:p>
                  </a:txBody>
                  <a:tcPr/>
                </a:tc>
                <a:tc>
                  <a:txBody>
                    <a:bodyPr/>
                    <a:lstStyle/>
                    <a:p>
                      <a:pPr algn="ctr"/>
                      <a:r>
                        <a:rPr lang="en-GB" sz="2800" dirty="0" smtClean="0">
                          <a:latin typeface="+mn-lt"/>
                        </a:rPr>
                        <a:t>£</a:t>
                      </a:r>
                      <a:endParaRPr lang="en-GB" sz="2800" dirty="0">
                        <a:latin typeface="+mn-lt"/>
                      </a:endParaRPr>
                    </a:p>
                  </a:txBody>
                  <a:tcPr/>
                </a:tc>
              </a:tr>
              <a:tr h="370840">
                <a:tc>
                  <a:txBody>
                    <a:bodyPr/>
                    <a:lstStyle/>
                    <a:p>
                      <a:pPr>
                        <a:lnSpc>
                          <a:spcPct val="150000"/>
                        </a:lnSpc>
                        <a:spcAft>
                          <a:spcPts val="0"/>
                        </a:spcAft>
                      </a:pPr>
                      <a:r>
                        <a:rPr lang="en-GB" sz="2800" dirty="0" smtClean="0">
                          <a:solidFill>
                            <a:srgbClr val="000000"/>
                          </a:solidFill>
                          <a:effectLst/>
                          <a:latin typeface="Calibri"/>
                          <a:ea typeface="Times New Roman"/>
                          <a:cs typeface="Times New Roman"/>
                        </a:rPr>
                        <a:t>Chest </a:t>
                      </a:r>
                      <a:r>
                        <a:rPr lang="en-GB" sz="2800" dirty="0">
                          <a:solidFill>
                            <a:srgbClr val="000000"/>
                          </a:solidFill>
                          <a:effectLst/>
                          <a:latin typeface="Calibri"/>
                          <a:ea typeface="Times New Roman"/>
                          <a:cs typeface="Times New Roman"/>
                        </a:rPr>
                        <a:t>X-ray </a:t>
                      </a:r>
                      <a:endParaRPr lang="en-GB" sz="28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2800" dirty="0" smtClean="0">
                          <a:solidFill>
                            <a:srgbClr val="000000"/>
                          </a:solidFill>
                          <a:effectLst/>
                          <a:latin typeface="+mn-lt"/>
                          <a:ea typeface="Times New Roman"/>
                          <a:cs typeface="Times New Roman"/>
                        </a:rPr>
                        <a:t>27</a:t>
                      </a:r>
                      <a:endParaRPr lang="en-GB" sz="2800" dirty="0">
                        <a:effectLst/>
                        <a:latin typeface="+mn-lt"/>
                        <a:ea typeface="Calibri"/>
                        <a:cs typeface="Times New Roman"/>
                      </a:endParaRPr>
                    </a:p>
                  </a:txBody>
                  <a:tcPr marL="68580" marR="68580" marT="0" marB="0" anchor="ctr"/>
                </a:tc>
              </a:tr>
              <a:tr h="370840">
                <a:tc>
                  <a:txBody>
                    <a:bodyPr/>
                    <a:lstStyle/>
                    <a:p>
                      <a:pPr>
                        <a:lnSpc>
                          <a:spcPct val="150000"/>
                        </a:lnSpc>
                        <a:spcAft>
                          <a:spcPts val="0"/>
                        </a:spcAft>
                      </a:pPr>
                      <a:r>
                        <a:rPr lang="en-GB" sz="2800" dirty="0" smtClean="0">
                          <a:solidFill>
                            <a:srgbClr val="000000"/>
                          </a:solidFill>
                          <a:effectLst/>
                          <a:latin typeface="Calibri"/>
                          <a:ea typeface="Times New Roman"/>
                          <a:cs typeface="Times New Roman"/>
                        </a:rPr>
                        <a:t>Radiologist </a:t>
                      </a:r>
                      <a:r>
                        <a:rPr lang="en-GB" sz="2800" dirty="0">
                          <a:solidFill>
                            <a:srgbClr val="000000"/>
                          </a:solidFill>
                          <a:effectLst/>
                          <a:latin typeface="Calibri"/>
                          <a:ea typeface="Times New Roman"/>
                          <a:cs typeface="Times New Roman"/>
                        </a:rPr>
                        <a:t>reporting chest X-ray</a:t>
                      </a:r>
                      <a:endParaRPr lang="en-GB" sz="28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2800" dirty="0" smtClean="0">
                          <a:solidFill>
                            <a:srgbClr val="000000"/>
                          </a:solidFill>
                          <a:effectLst/>
                          <a:latin typeface="+mn-lt"/>
                          <a:ea typeface="Calibri"/>
                          <a:cs typeface="Times New Roman"/>
                        </a:rPr>
                        <a:t>32</a:t>
                      </a:r>
                      <a:endParaRPr lang="en-GB" sz="2800" dirty="0">
                        <a:effectLst/>
                        <a:latin typeface="+mn-lt"/>
                        <a:ea typeface="Calibri"/>
                        <a:cs typeface="Times New Roman"/>
                      </a:endParaRPr>
                    </a:p>
                  </a:txBody>
                  <a:tcPr marL="68580" marR="68580" marT="0" marB="0" anchor="ctr"/>
                </a:tc>
              </a:tr>
              <a:tr h="370840">
                <a:tc>
                  <a:txBody>
                    <a:bodyPr/>
                    <a:lstStyle/>
                    <a:p>
                      <a:pPr>
                        <a:lnSpc>
                          <a:spcPct val="150000"/>
                        </a:lnSpc>
                        <a:spcAft>
                          <a:spcPts val="0"/>
                        </a:spcAft>
                      </a:pPr>
                      <a:r>
                        <a:rPr lang="en-GB" sz="2800" dirty="0" smtClean="0">
                          <a:solidFill>
                            <a:srgbClr val="000000"/>
                          </a:solidFill>
                          <a:effectLst/>
                          <a:latin typeface="Calibri"/>
                          <a:ea typeface="Times New Roman"/>
                          <a:cs typeface="Times New Roman"/>
                        </a:rPr>
                        <a:t>Radiographer </a:t>
                      </a:r>
                      <a:r>
                        <a:rPr lang="en-GB" sz="2800" dirty="0">
                          <a:solidFill>
                            <a:srgbClr val="000000"/>
                          </a:solidFill>
                          <a:effectLst/>
                          <a:latin typeface="Calibri"/>
                          <a:ea typeface="Times New Roman"/>
                          <a:cs typeface="Times New Roman"/>
                        </a:rPr>
                        <a:t>reporting chest X-ray</a:t>
                      </a:r>
                      <a:endParaRPr lang="en-GB" sz="28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2800" dirty="0" smtClean="0">
                          <a:solidFill>
                            <a:srgbClr val="000000"/>
                          </a:solidFill>
                          <a:effectLst/>
                          <a:latin typeface="+mn-lt"/>
                          <a:ea typeface="Times New Roman"/>
                          <a:cs typeface="Times New Roman"/>
                        </a:rPr>
                        <a:t>29</a:t>
                      </a:r>
                      <a:endParaRPr lang="en-GB" sz="2800" dirty="0">
                        <a:effectLst/>
                        <a:latin typeface="+mn-lt"/>
                        <a:ea typeface="Calibri"/>
                        <a:cs typeface="Times New Roman"/>
                      </a:endParaRPr>
                    </a:p>
                  </a:txBody>
                  <a:tcPr marL="68580" marR="68580" marT="0" marB="0" anchor="ctr"/>
                </a:tc>
              </a:tr>
              <a:tr h="370840">
                <a:tc>
                  <a:txBody>
                    <a:bodyPr/>
                    <a:lstStyle/>
                    <a:p>
                      <a:pPr>
                        <a:lnSpc>
                          <a:spcPct val="150000"/>
                        </a:lnSpc>
                        <a:spcAft>
                          <a:spcPts val="0"/>
                        </a:spcAft>
                      </a:pPr>
                      <a:r>
                        <a:rPr lang="en-GB" sz="2800" dirty="0" smtClean="0">
                          <a:solidFill>
                            <a:srgbClr val="000000"/>
                          </a:solidFill>
                          <a:effectLst/>
                          <a:latin typeface="Calibri"/>
                          <a:ea typeface="Times New Roman"/>
                          <a:cs typeface="Times New Roman"/>
                        </a:rPr>
                        <a:t>A&amp;E </a:t>
                      </a:r>
                      <a:r>
                        <a:rPr lang="en-GB" sz="2800" dirty="0">
                          <a:solidFill>
                            <a:srgbClr val="000000"/>
                          </a:solidFill>
                          <a:effectLst/>
                          <a:latin typeface="Calibri"/>
                          <a:ea typeface="Times New Roman"/>
                          <a:cs typeface="Times New Roman"/>
                        </a:rPr>
                        <a:t>treatment</a:t>
                      </a:r>
                      <a:endParaRPr lang="en-GB" sz="28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2800" dirty="0" smtClean="0">
                          <a:solidFill>
                            <a:srgbClr val="000000"/>
                          </a:solidFill>
                          <a:effectLst/>
                          <a:latin typeface="+mn-lt"/>
                          <a:ea typeface="Calibri"/>
                          <a:cs typeface="Times New Roman"/>
                        </a:rPr>
                        <a:t>141</a:t>
                      </a:r>
                      <a:endParaRPr lang="en-GB" sz="2800" dirty="0">
                        <a:effectLst/>
                        <a:latin typeface="+mn-lt"/>
                        <a:ea typeface="Calibri"/>
                        <a:cs typeface="Times New Roman"/>
                      </a:endParaRPr>
                    </a:p>
                  </a:txBody>
                  <a:tcPr marL="68580" marR="68580" marT="0" marB="0" anchor="ctr"/>
                </a:tc>
              </a:tr>
            </a:tbl>
          </a:graphicData>
        </a:graphic>
      </p:graphicFrame>
      <p:sp>
        <p:nvSpPr>
          <p:cNvPr id="5" name="TextBox 4"/>
          <p:cNvSpPr txBox="1"/>
          <p:nvPr/>
        </p:nvSpPr>
        <p:spPr>
          <a:xfrm>
            <a:off x="539552" y="5085184"/>
            <a:ext cx="7016023" cy="369332"/>
          </a:xfrm>
          <a:prstGeom prst="rect">
            <a:avLst/>
          </a:prstGeom>
          <a:noFill/>
        </p:spPr>
        <p:txBody>
          <a:bodyPr wrap="none" rtlCol="0">
            <a:spAutoFit/>
          </a:bodyPr>
          <a:lstStyle/>
          <a:p>
            <a:r>
              <a:rPr lang="en-GB" dirty="0" smtClean="0"/>
              <a:t>Sources: Oliver et al (2001), RSNA (2016), NHS </a:t>
            </a:r>
            <a:r>
              <a:rPr lang="en-GB" dirty="0"/>
              <a:t>R</a:t>
            </a:r>
            <a:r>
              <a:rPr lang="en-GB" dirty="0" smtClean="0"/>
              <a:t>eference Costs 2014-15</a:t>
            </a:r>
            <a:endParaRPr lang="en-GB" dirty="0"/>
          </a:p>
        </p:txBody>
      </p:sp>
    </p:spTree>
    <p:extLst>
      <p:ext uri="{BB962C8B-B14F-4D97-AF65-F5344CB8AC3E}">
        <p14:creationId xmlns:p14="http://schemas.microsoft.com/office/powerpoint/2010/main" val="42261036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HP_Blue">
  <a:themeElements>
    <a:clrScheme name="KHP_Blue 1">
      <a:dk1>
        <a:srgbClr val="414141"/>
      </a:dk1>
      <a:lt1>
        <a:srgbClr val="FFFFFF"/>
      </a:lt1>
      <a:dk2>
        <a:srgbClr val="808285"/>
      </a:dk2>
      <a:lt2>
        <a:srgbClr val="E7E8E9"/>
      </a:lt2>
      <a:accent1>
        <a:srgbClr val="61A3DC"/>
      </a:accent1>
      <a:accent2>
        <a:srgbClr val="23B6E9"/>
      </a:accent2>
      <a:accent3>
        <a:srgbClr val="FFFFFF"/>
      </a:accent3>
      <a:accent4>
        <a:srgbClr val="363636"/>
      </a:accent4>
      <a:accent5>
        <a:srgbClr val="B7CEEB"/>
      </a:accent5>
      <a:accent6>
        <a:srgbClr val="1FA5D3"/>
      </a:accent6>
      <a:hlink>
        <a:srgbClr val="91DAF4"/>
      </a:hlink>
      <a:folHlink>
        <a:srgbClr val="D3F0FB"/>
      </a:folHlink>
    </a:clrScheme>
    <a:fontScheme name="KHP FontSc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HP_Blue 1">
        <a:dk1>
          <a:srgbClr val="414141"/>
        </a:dk1>
        <a:lt1>
          <a:srgbClr val="FFFFFF"/>
        </a:lt1>
        <a:dk2>
          <a:srgbClr val="808285"/>
        </a:dk2>
        <a:lt2>
          <a:srgbClr val="E7E8E9"/>
        </a:lt2>
        <a:accent1>
          <a:srgbClr val="61A3DC"/>
        </a:accent1>
        <a:accent2>
          <a:srgbClr val="23B6E9"/>
        </a:accent2>
        <a:accent3>
          <a:srgbClr val="FFFFFF"/>
        </a:accent3>
        <a:accent4>
          <a:srgbClr val="363636"/>
        </a:accent4>
        <a:accent5>
          <a:srgbClr val="B7CEEB"/>
        </a:accent5>
        <a:accent6>
          <a:srgbClr val="1FA5D3"/>
        </a:accent6>
        <a:hlink>
          <a:srgbClr val="91DAF4"/>
        </a:hlink>
        <a:folHlink>
          <a:srgbClr val="D3F0F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ing's stand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King's stand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9_Default Design">
  <a:themeElements>
    <a:clrScheme name="">
      <a:dk1>
        <a:srgbClr val="000000"/>
      </a:dk1>
      <a:lt1>
        <a:srgbClr val="FFFFFF"/>
      </a:lt1>
      <a:dk2>
        <a:srgbClr val="3333FF"/>
      </a:dk2>
      <a:lt2>
        <a:srgbClr val="FFFF00"/>
      </a:lt2>
      <a:accent1>
        <a:srgbClr val="FF9900"/>
      </a:accent1>
      <a:accent2>
        <a:srgbClr val="00FFFF"/>
      </a:accent2>
      <a:accent3>
        <a:srgbClr val="ADADFF"/>
      </a:accent3>
      <a:accent4>
        <a:srgbClr val="DADADA"/>
      </a:accent4>
      <a:accent5>
        <a:srgbClr val="FFCAAA"/>
      </a:accent5>
      <a:accent6>
        <a:srgbClr val="00E7E7"/>
      </a:accent6>
      <a:hlink>
        <a:srgbClr val="FF0033"/>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smtClean="0">
            <a:ln>
              <a:noFill/>
            </a:ln>
            <a:solidFill>
              <a:schemeClr val="hlink"/>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smtClean="0">
            <a:ln>
              <a:noFill/>
            </a:ln>
            <a:solidFill>
              <a:schemeClr val="hlink"/>
            </a:solidFill>
            <a:effectLst/>
            <a:latin typeface="Arial"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7624</TotalTime>
  <Words>638</Words>
  <Application>Microsoft Office PowerPoint</Application>
  <PresentationFormat>On-screen Show (4:3)</PresentationFormat>
  <Paragraphs>122</Paragraphs>
  <Slides>17</Slides>
  <Notes>0</Notes>
  <HiddenSlides>0</HiddenSlides>
  <MMClips>0</MMClips>
  <ScaleCrop>false</ScaleCrop>
  <HeadingPairs>
    <vt:vector size="4" baseType="variant">
      <vt:variant>
        <vt:lpstr>Theme</vt:lpstr>
      </vt:variant>
      <vt:variant>
        <vt:i4>5</vt:i4>
      </vt:variant>
      <vt:variant>
        <vt:lpstr>Slide Titles</vt:lpstr>
      </vt:variant>
      <vt:variant>
        <vt:i4>17</vt:i4>
      </vt:variant>
    </vt:vector>
  </HeadingPairs>
  <TitlesOfParts>
    <vt:vector size="22" baseType="lpstr">
      <vt:lpstr>Office Theme</vt:lpstr>
      <vt:lpstr>KHP_Blue</vt:lpstr>
      <vt:lpstr>King's standard</vt:lpstr>
      <vt:lpstr>1_King's standard</vt:lpstr>
      <vt:lpstr>9_Default Design</vt:lpstr>
      <vt:lpstr> is radiographer chest x-ray reporting cost-effective?</vt:lpstr>
      <vt:lpstr>Background and aims</vt:lpstr>
      <vt:lpstr>Methods</vt:lpstr>
      <vt:lpstr>Key assumptions</vt:lpstr>
      <vt:lpstr>Model to assess cost-effectiveness</vt:lpstr>
      <vt:lpstr>Model to assess cost-effectiveness</vt:lpstr>
      <vt:lpstr>Model to assess cost-effectiveness</vt:lpstr>
      <vt:lpstr>Estimates of reporting accuracy</vt:lpstr>
      <vt:lpstr>Cost of activities</vt:lpstr>
      <vt:lpstr>Cancer prevalence</vt:lpstr>
      <vt:lpstr>Cancer care costs</vt:lpstr>
      <vt:lpstr>Quality-adjusted life years (QALYs) over 5 years</vt:lpstr>
      <vt:lpstr>Results</vt:lpstr>
      <vt:lpstr>PowerPoint Presentation</vt:lpstr>
      <vt:lpstr>Incremental cost-effectiveness ratio</vt:lpstr>
      <vt:lpstr>Conclusions</vt:lpstr>
      <vt:lpstr>Thank you </vt:lpstr>
    </vt:vector>
  </TitlesOfParts>
  <Company>IoP King's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Patel, Meenal</dc:creator>
  <cp:lastModifiedBy>spjupmc</cp:lastModifiedBy>
  <cp:revision>160</cp:revision>
  <cp:lastPrinted>2015-01-08T11:45:19Z</cp:lastPrinted>
  <dcterms:created xsi:type="dcterms:W3CDTF">2014-12-16T15:49:33Z</dcterms:created>
  <dcterms:modified xsi:type="dcterms:W3CDTF">2017-01-27T11:45:34Z</dcterms:modified>
</cp:coreProperties>
</file>