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69" r:id="rId3"/>
    <p:sldId id="257" r:id="rId4"/>
    <p:sldId id="268" r:id="rId5"/>
    <p:sldId id="258" r:id="rId6"/>
    <p:sldId id="259" r:id="rId7"/>
    <p:sldId id="260" r:id="rId8"/>
    <p:sldId id="261" r:id="rId9"/>
    <p:sldId id="262" r:id="rId10"/>
    <p:sldId id="263" r:id="rId11"/>
    <p:sldId id="264" r:id="rId12"/>
    <p:sldId id="265" r:id="rId13"/>
    <p:sldId id="266" r:id="rId14"/>
    <p:sldId id="283" r:id="rId15"/>
    <p:sldId id="270" r:id="rId16"/>
    <p:sldId id="284" r:id="rId17"/>
    <p:sldId id="271" r:id="rId18"/>
    <p:sldId id="267" r:id="rId19"/>
    <p:sldId id="285" r:id="rId20"/>
    <p:sldId id="292" r:id="rId21"/>
    <p:sldId id="276" r:id="rId22"/>
    <p:sldId id="277" r:id="rId23"/>
    <p:sldId id="279" r:id="rId24"/>
    <p:sldId id="280" r:id="rId25"/>
    <p:sldId id="278" r:id="rId26"/>
    <p:sldId id="290" r:id="rId27"/>
    <p:sldId id="291" r:id="rId28"/>
    <p:sldId id="294" r:id="rId29"/>
    <p:sldId id="296" r:id="rId30"/>
    <p:sldId id="293" r:id="rId31"/>
    <p:sldId id="281" r:id="rId32"/>
    <p:sldId id="275" r:id="rId33"/>
    <p:sldId id="288" r:id="rId34"/>
    <p:sldId id="282" r:id="rId35"/>
    <p:sldId id="289" r:id="rId36"/>
    <p:sldId id="29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sorterViewPr>
    <p:cViewPr varScale="1">
      <p:scale>
        <a:sx n="100" d="100"/>
        <a:sy n="100" d="100"/>
      </p:scale>
      <p:origin x="0" y="-6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374602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151029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547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3900277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4615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069317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554688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84025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122532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68AFD-0ABD-446E-8A3F-0483B37896AD}"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145247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368AFD-0ABD-446E-8A3F-0483B37896AD}"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308259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368AFD-0ABD-446E-8A3F-0483B37896AD}" type="datetimeFigureOut">
              <a:rPr lang="en-GB" smtClean="0"/>
              <a:t>25/01/2017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04346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68AFD-0ABD-446E-8A3F-0483B37896AD}" type="datetimeFigureOut">
              <a:rPr lang="en-GB" smtClean="0"/>
              <a:t>25/01/2017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24067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68AFD-0ABD-446E-8A3F-0483B37896AD}" type="datetimeFigureOut">
              <a:rPr lang="en-GB" smtClean="0"/>
              <a:t>25/01/2017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149274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368AFD-0ABD-446E-8A3F-0483B37896AD}"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203607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5368AFD-0ABD-446E-8A3F-0483B37896AD}"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F676A-CF92-4FA4-A19E-BBB051358F1F}" type="slidenum">
              <a:rPr lang="en-GB" smtClean="0"/>
              <a:t>‹#›</a:t>
            </a:fld>
            <a:endParaRPr lang="en-GB"/>
          </a:p>
        </p:txBody>
      </p:sp>
    </p:spTree>
    <p:extLst>
      <p:ext uri="{BB962C8B-B14F-4D97-AF65-F5344CB8AC3E}">
        <p14:creationId xmlns:p14="http://schemas.microsoft.com/office/powerpoint/2010/main" val="167128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368AFD-0ABD-446E-8A3F-0483B37896AD}" type="datetimeFigureOut">
              <a:rPr lang="en-GB" smtClean="0"/>
              <a:t>25/01/2017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FF676A-CF92-4FA4-A19E-BBB051358F1F}" type="slidenum">
              <a:rPr lang="en-GB" smtClean="0"/>
              <a:t>‹#›</a:t>
            </a:fld>
            <a:endParaRPr lang="en-GB"/>
          </a:p>
        </p:txBody>
      </p:sp>
    </p:spTree>
    <p:extLst>
      <p:ext uri="{BB962C8B-B14F-4D97-AF65-F5344CB8AC3E}">
        <p14:creationId xmlns:p14="http://schemas.microsoft.com/office/powerpoint/2010/main" val="117174830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Radiographer Reporting – A Happy Ending?</a:t>
            </a:r>
          </a:p>
        </p:txBody>
      </p:sp>
      <p:sp>
        <p:nvSpPr>
          <p:cNvPr id="3" name="Subtitle 2"/>
          <p:cNvSpPr>
            <a:spLocks noGrp="1"/>
          </p:cNvSpPr>
          <p:nvPr>
            <p:ph type="subTitle" idx="1"/>
          </p:nvPr>
        </p:nvSpPr>
        <p:spPr/>
        <p:txBody>
          <a:bodyPr/>
          <a:lstStyle/>
          <a:p>
            <a:r>
              <a:rPr lang="en-GB" dirty="0"/>
              <a:t>Professor Nigel Thomas</a:t>
            </a:r>
          </a:p>
          <a:p>
            <a:r>
              <a:rPr lang="en-GB" dirty="0"/>
              <a:t>Consultant Radiologist</a:t>
            </a:r>
          </a:p>
        </p:txBody>
      </p:sp>
    </p:spTree>
    <p:extLst>
      <p:ext uri="{BB962C8B-B14F-4D97-AF65-F5344CB8AC3E}">
        <p14:creationId xmlns:p14="http://schemas.microsoft.com/office/powerpoint/2010/main" val="295469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altLang="en-US"/>
              <a:t>C.W.Furby, Radiography, 1944 </a:t>
            </a:r>
          </a:p>
        </p:txBody>
      </p:sp>
      <p:sp>
        <p:nvSpPr>
          <p:cNvPr id="38915" name="Rectangle 3"/>
          <p:cNvSpPr>
            <a:spLocks noGrp="1" noChangeArrowheads="1"/>
          </p:cNvSpPr>
          <p:nvPr>
            <p:ph idx="1"/>
          </p:nvPr>
        </p:nvSpPr>
        <p:spPr/>
        <p:txBody>
          <a:bodyPr/>
          <a:lstStyle/>
          <a:p>
            <a:pPr marL="0" indent="0" eaLnBrk="1" hangingPunct="1">
              <a:buNone/>
            </a:pPr>
            <a:r>
              <a:rPr lang="en-GB" altLang="en-US" dirty="0"/>
              <a:t>“The primary function of the radiographer is to be of the utmost service to the radiologist”</a:t>
            </a:r>
          </a:p>
          <a:p>
            <a:pPr marL="0" indent="0" eaLnBrk="1" hangingPunct="1">
              <a:buNone/>
            </a:pPr>
            <a:endParaRPr lang="en-GB" altLang="en-US" dirty="0"/>
          </a:p>
          <a:p>
            <a:pPr marL="0" indent="0" eaLnBrk="1" hangingPunct="1">
              <a:buNone/>
            </a:pPr>
            <a:r>
              <a:rPr lang="en-GB" altLang="en-US" dirty="0"/>
              <a:t>“The function of the radiologist is the interpretation of the radiograph”</a:t>
            </a:r>
          </a:p>
        </p:txBody>
      </p:sp>
    </p:spTree>
    <p:extLst>
      <p:ext uri="{BB962C8B-B14F-4D97-AF65-F5344CB8AC3E}">
        <p14:creationId xmlns:p14="http://schemas.microsoft.com/office/powerpoint/2010/main" val="3226873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altLang="en-US"/>
              <a:t>Historical Perspective</a:t>
            </a:r>
          </a:p>
        </p:txBody>
      </p:sp>
      <p:sp>
        <p:nvSpPr>
          <p:cNvPr id="39939" name="Rectangle 3"/>
          <p:cNvSpPr>
            <a:spLocks noGrp="1" noChangeArrowheads="1"/>
          </p:cNvSpPr>
          <p:nvPr>
            <p:ph idx="1"/>
          </p:nvPr>
        </p:nvSpPr>
        <p:spPr/>
        <p:txBody>
          <a:bodyPr/>
          <a:lstStyle/>
          <a:p>
            <a:pPr marL="0" indent="0" eaLnBrk="1" hangingPunct="1">
              <a:buNone/>
            </a:pPr>
            <a:r>
              <a:rPr lang="en-GB" altLang="en-US" dirty="0"/>
              <a:t>Swinburne, </a:t>
            </a:r>
            <a:r>
              <a:rPr lang="en-GB" altLang="en-US" b="1" i="1" dirty="0"/>
              <a:t>Lancet 1971</a:t>
            </a:r>
            <a:r>
              <a:rPr lang="en-GB" altLang="en-US" dirty="0"/>
              <a:t>, suggested that the task of distinguishing between normal and abnormal films  could be undertaken by radiographers in view of “the chronic shortage of radiologists, and the fact that radiographers seem to function below their full potential”</a:t>
            </a:r>
          </a:p>
        </p:txBody>
      </p:sp>
    </p:spTree>
    <p:extLst>
      <p:ext uri="{BB962C8B-B14F-4D97-AF65-F5344CB8AC3E}">
        <p14:creationId xmlns:p14="http://schemas.microsoft.com/office/powerpoint/2010/main" val="196060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altLang="en-US"/>
              <a:t>Historical Perspective</a:t>
            </a:r>
          </a:p>
        </p:txBody>
      </p:sp>
      <p:sp>
        <p:nvSpPr>
          <p:cNvPr id="40963" name="Rectangle 3"/>
          <p:cNvSpPr>
            <a:spLocks noGrp="1" noChangeArrowheads="1"/>
          </p:cNvSpPr>
          <p:nvPr>
            <p:ph idx="1"/>
          </p:nvPr>
        </p:nvSpPr>
        <p:spPr/>
        <p:txBody>
          <a:bodyPr/>
          <a:lstStyle/>
          <a:p>
            <a:pPr marL="0" indent="0" eaLnBrk="1" hangingPunct="1">
              <a:buNone/>
            </a:pPr>
            <a:r>
              <a:rPr lang="en-GB" altLang="en-US" dirty="0"/>
              <a:t>Saxton, </a:t>
            </a:r>
            <a:r>
              <a:rPr lang="en-GB" altLang="en-US" b="1" i="1" dirty="0"/>
              <a:t>Clinical Radiology 1992</a:t>
            </a:r>
            <a:r>
              <a:rPr lang="en-GB" altLang="en-US" dirty="0"/>
              <a:t>, reiterated the view that radiographers might report effectively on selected groups of examinations, provided that “they were given proper training and supervision”</a:t>
            </a:r>
          </a:p>
        </p:txBody>
      </p:sp>
    </p:spTree>
    <p:extLst>
      <p:ext uri="{BB962C8B-B14F-4D97-AF65-F5344CB8AC3E}">
        <p14:creationId xmlns:p14="http://schemas.microsoft.com/office/powerpoint/2010/main" val="322141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altLang="en-US" dirty="0"/>
              <a:t>Further Progress</a:t>
            </a:r>
          </a:p>
        </p:txBody>
      </p:sp>
      <p:sp>
        <p:nvSpPr>
          <p:cNvPr id="41987" name="Rectangle 3"/>
          <p:cNvSpPr>
            <a:spLocks noGrp="1" noChangeArrowheads="1"/>
          </p:cNvSpPr>
          <p:nvPr>
            <p:ph idx="1"/>
          </p:nvPr>
        </p:nvSpPr>
        <p:spPr/>
        <p:txBody>
          <a:bodyPr>
            <a:normAutofit/>
          </a:bodyPr>
          <a:lstStyle/>
          <a:p>
            <a:r>
              <a:rPr lang="en-GB" dirty="0"/>
              <a:t>Berman L, de Lacey G, </a:t>
            </a:r>
            <a:r>
              <a:rPr lang="en-GB" dirty="0" err="1"/>
              <a:t>Twomey</a:t>
            </a:r>
            <a:r>
              <a:rPr lang="en-GB" dirty="0"/>
              <a:t> E, </a:t>
            </a:r>
            <a:r>
              <a:rPr lang="en-GB" dirty="0" err="1"/>
              <a:t>Twomey</a:t>
            </a:r>
            <a:r>
              <a:rPr lang="en-GB" dirty="0"/>
              <a:t> B, Welch, T and </a:t>
            </a:r>
            <a:r>
              <a:rPr lang="en-GB" dirty="0" err="1"/>
              <a:t>Eban</a:t>
            </a:r>
            <a:r>
              <a:rPr lang="en-GB" dirty="0"/>
              <a:t>, R. ‘Reducing errors in the accident department: a simple method using radiographers’, British Medical Journal 1985; 290: 421-2</a:t>
            </a:r>
          </a:p>
          <a:p>
            <a:r>
              <a:rPr lang="en-GB" altLang="en-US" dirty="0"/>
              <a:t>Loughran,C.F., Reporting of fracture radiographs by radiographers: the impact of a training programme. Br.J.Radiol.,1994</a:t>
            </a:r>
          </a:p>
          <a:p>
            <a:pPr eaLnBrk="1" hangingPunct="1"/>
            <a:r>
              <a:rPr lang="en-GB" altLang="en-US" dirty="0"/>
              <a:t>The Extended Role of the Radiographer Project (Leeds),1995 – trauma films, chest and abdomen</a:t>
            </a:r>
          </a:p>
        </p:txBody>
      </p:sp>
    </p:spTree>
    <p:extLst>
      <p:ext uri="{BB962C8B-B14F-4D97-AF65-F5344CB8AC3E}">
        <p14:creationId xmlns:p14="http://schemas.microsoft.com/office/powerpoint/2010/main" val="2092185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800284232"/>
              </p:ext>
            </p:extLst>
          </p:nvPr>
        </p:nvGraphicFramePr>
        <p:xfrm>
          <a:off x="3464449" y="165891"/>
          <a:ext cx="4656094" cy="6577504"/>
        </p:xfrm>
        <a:graphic>
          <a:graphicData uri="http://schemas.openxmlformats.org/presentationml/2006/ole">
            <mc:AlternateContent xmlns:mc="http://schemas.openxmlformats.org/markup-compatibility/2006">
              <mc:Choice xmlns:v="urn:schemas-microsoft-com:vml" Requires="v">
                <p:oleObj spid="_x0000_s1040" name="Acrobat Document" r:id="rId3" imgW="5676651" imgH="8019998" progId="AcroExch.Document.DC">
                  <p:embed/>
                </p:oleObj>
              </mc:Choice>
              <mc:Fallback>
                <p:oleObj name="Acrobat Document" r:id="rId3" imgW="5676651" imgH="8019998" progId="AcroExch.Document.DC">
                  <p:embed/>
                  <p:pic>
                    <p:nvPicPr>
                      <p:cNvPr id="0" name=""/>
                      <p:cNvPicPr/>
                      <p:nvPr/>
                    </p:nvPicPr>
                    <p:blipFill>
                      <a:blip r:embed="rId4"/>
                      <a:stretch>
                        <a:fillRect/>
                      </a:stretch>
                    </p:blipFill>
                    <p:spPr>
                      <a:xfrm>
                        <a:off x="3464449" y="165891"/>
                        <a:ext cx="4656094" cy="6577504"/>
                      </a:xfrm>
                      <a:prstGeom prst="rect">
                        <a:avLst/>
                      </a:prstGeom>
                    </p:spPr>
                  </p:pic>
                </p:oleObj>
              </mc:Fallback>
            </mc:AlternateContent>
          </a:graphicData>
        </a:graphic>
      </p:graphicFrame>
    </p:spTree>
    <p:extLst>
      <p:ext uri="{BB962C8B-B14F-4D97-AF65-F5344CB8AC3E}">
        <p14:creationId xmlns:p14="http://schemas.microsoft.com/office/powerpoint/2010/main" val="191859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Present</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98918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few thoughts about the Present…</a:t>
            </a:r>
          </a:p>
        </p:txBody>
      </p:sp>
      <p:sp>
        <p:nvSpPr>
          <p:cNvPr id="3" name="Content Placeholder 2"/>
          <p:cNvSpPr>
            <a:spLocks noGrp="1"/>
          </p:cNvSpPr>
          <p:nvPr>
            <p:ph idx="1"/>
          </p:nvPr>
        </p:nvSpPr>
        <p:spPr/>
        <p:txBody>
          <a:bodyPr/>
          <a:lstStyle/>
          <a:p>
            <a:r>
              <a:rPr lang="en-GB" dirty="0"/>
              <a:t>Reported images are not actually reported</a:t>
            </a:r>
          </a:p>
          <a:p>
            <a:r>
              <a:rPr lang="en-GB" dirty="0"/>
              <a:t>The Gold Standard is not the Gold Standard</a:t>
            </a:r>
          </a:p>
          <a:p>
            <a:r>
              <a:rPr lang="en-GB" dirty="0"/>
              <a:t>You’re part of the furniture now</a:t>
            </a:r>
          </a:p>
          <a:p>
            <a:r>
              <a:rPr lang="en-GB" dirty="0"/>
              <a:t>Clinical Medicine is not dead, but it’s a bit off colour</a:t>
            </a:r>
          </a:p>
          <a:p>
            <a:r>
              <a:rPr lang="en-GB" dirty="0"/>
              <a:t>Some people still don’t like us</a:t>
            </a:r>
          </a:p>
        </p:txBody>
      </p:sp>
    </p:spTree>
    <p:extLst>
      <p:ext uri="{BB962C8B-B14F-4D97-AF65-F5344CB8AC3E}">
        <p14:creationId xmlns:p14="http://schemas.microsoft.com/office/powerpoint/2010/main" val="33150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Future</a:t>
            </a:r>
          </a:p>
        </p:txBody>
      </p:sp>
    </p:spTree>
    <p:extLst>
      <p:ext uri="{BB962C8B-B14F-4D97-AF65-F5344CB8AC3E}">
        <p14:creationId xmlns:p14="http://schemas.microsoft.com/office/powerpoint/2010/main" val="395693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4"/>
          <p:cNvSpPr txBox="1">
            <a:spLocks noChangeArrowheads="1"/>
          </p:cNvSpPr>
          <p:nvPr/>
        </p:nvSpPr>
        <p:spPr bwMode="auto">
          <a:xfrm>
            <a:off x="2566988" y="2060575"/>
            <a:ext cx="71294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en-US" sz="3200"/>
              <a:t>The best preparation for tomorrow is to do today’s work superbly well</a:t>
            </a:r>
          </a:p>
        </p:txBody>
      </p:sp>
      <p:sp>
        <p:nvSpPr>
          <p:cNvPr id="160771" name="Text Box 5"/>
          <p:cNvSpPr txBox="1">
            <a:spLocks noChangeArrowheads="1"/>
          </p:cNvSpPr>
          <p:nvPr/>
        </p:nvSpPr>
        <p:spPr bwMode="auto">
          <a:xfrm>
            <a:off x="5780015" y="5445126"/>
            <a:ext cx="346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en-US" dirty="0"/>
              <a:t>Sir William Osler (1849-1919)</a:t>
            </a:r>
          </a:p>
        </p:txBody>
      </p:sp>
    </p:spTree>
    <p:extLst>
      <p:ext uri="{BB962C8B-B14F-4D97-AF65-F5344CB8AC3E}">
        <p14:creationId xmlns:p14="http://schemas.microsoft.com/office/powerpoint/2010/main" val="325914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Doing today’s work superbly well…</a:t>
            </a:r>
          </a:p>
        </p:txBody>
      </p:sp>
      <p:sp>
        <p:nvSpPr>
          <p:cNvPr id="3" name="Content Placeholder 2"/>
          <p:cNvSpPr>
            <a:spLocks noGrp="1"/>
          </p:cNvSpPr>
          <p:nvPr>
            <p:ph idx="1"/>
          </p:nvPr>
        </p:nvSpPr>
        <p:spPr/>
        <p:txBody>
          <a:bodyPr/>
          <a:lstStyle/>
          <a:p>
            <a:r>
              <a:rPr lang="en-GB" dirty="0"/>
              <a:t>Audit and Governance</a:t>
            </a:r>
          </a:p>
          <a:p>
            <a:r>
              <a:rPr lang="en-GB" dirty="0"/>
              <a:t>Support</a:t>
            </a:r>
          </a:p>
          <a:p>
            <a:r>
              <a:rPr lang="en-GB" dirty="0"/>
              <a:t>Career Structure and working outside the NHS.</a:t>
            </a:r>
          </a:p>
          <a:p>
            <a:pPr marL="0" indent="0">
              <a:buNone/>
            </a:pPr>
            <a:endParaRPr lang="en-GB" dirty="0"/>
          </a:p>
        </p:txBody>
      </p:sp>
    </p:spTree>
    <p:extLst>
      <p:ext uri="{BB962C8B-B14F-4D97-AF65-F5344CB8AC3E}">
        <p14:creationId xmlns:p14="http://schemas.microsoft.com/office/powerpoint/2010/main" val="82807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Radiographer Reporting – A Happy Ending</a:t>
            </a:r>
          </a:p>
        </p:txBody>
      </p:sp>
      <p:sp>
        <p:nvSpPr>
          <p:cNvPr id="3" name="Subtitle 2"/>
          <p:cNvSpPr>
            <a:spLocks noGrp="1"/>
          </p:cNvSpPr>
          <p:nvPr>
            <p:ph type="subTitle" idx="1"/>
          </p:nvPr>
        </p:nvSpPr>
        <p:spPr/>
        <p:txBody>
          <a:bodyPr/>
          <a:lstStyle/>
          <a:p>
            <a:r>
              <a:rPr lang="en-GB" dirty="0"/>
              <a:t>Professor Nigel Thomas</a:t>
            </a:r>
          </a:p>
          <a:p>
            <a:r>
              <a:rPr lang="en-GB" dirty="0"/>
              <a:t>Consultant Radiologist</a:t>
            </a:r>
          </a:p>
        </p:txBody>
      </p:sp>
    </p:spTree>
    <p:extLst>
      <p:ext uri="{BB962C8B-B14F-4D97-AF65-F5344CB8AC3E}">
        <p14:creationId xmlns:p14="http://schemas.microsoft.com/office/powerpoint/2010/main" val="229344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Tree>
    <p:extLst>
      <p:ext uri="{BB962C8B-B14F-4D97-AF65-F5344CB8AC3E}">
        <p14:creationId xmlns:p14="http://schemas.microsoft.com/office/powerpoint/2010/main" val="238731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
        <p:nvSpPr>
          <p:cNvPr id="3" name="Content Placeholder 2"/>
          <p:cNvSpPr>
            <a:spLocks noGrp="1"/>
          </p:cNvSpPr>
          <p:nvPr>
            <p:ph idx="1"/>
          </p:nvPr>
        </p:nvSpPr>
        <p:spPr/>
        <p:txBody>
          <a:bodyPr/>
          <a:lstStyle/>
          <a:p>
            <a:r>
              <a:rPr lang="en-GB" dirty="0"/>
              <a:t>Resistance because “doctors don’t do it”</a:t>
            </a:r>
          </a:p>
          <a:p>
            <a:r>
              <a:rPr lang="en-GB" dirty="0"/>
              <a:t>Who is the gold standard?</a:t>
            </a:r>
          </a:p>
        </p:txBody>
      </p:sp>
    </p:spTree>
    <p:extLst>
      <p:ext uri="{BB962C8B-B14F-4D97-AF65-F5344CB8AC3E}">
        <p14:creationId xmlns:p14="http://schemas.microsoft.com/office/powerpoint/2010/main" val="1469206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
        <p:nvSpPr>
          <p:cNvPr id="3" name="Content Placeholder 2"/>
          <p:cNvSpPr>
            <a:spLocks noGrp="1"/>
          </p:cNvSpPr>
          <p:nvPr>
            <p:ph idx="1"/>
          </p:nvPr>
        </p:nvSpPr>
        <p:spPr/>
        <p:txBody>
          <a:bodyPr/>
          <a:lstStyle/>
          <a:p>
            <a:r>
              <a:rPr lang="en-GB" dirty="0"/>
              <a:t>Audit is like a bicycle helmet</a:t>
            </a:r>
          </a:p>
        </p:txBody>
      </p:sp>
    </p:spTree>
    <p:extLst>
      <p:ext uri="{BB962C8B-B14F-4D97-AF65-F5344CB8AC3E}">
        <p14:creationId xmlns:p14="http://schemas.microsoft.com/office/powerpoint/2010/main" val="877157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
        <p:nvSpPr>
          <p:cNvPr id="3" name="Content Placeholder 2"/>
          <p:cNvSpPr>
            <a:spLocks noGrp="1"/>
          </p:cNvSpPr>
          <p:nvPr>
            <p:ph idx="1"/>
          </p:nvPr>
        </p:nvSpPr>
        <p:spPr/>
        <p:txBody>
          <a:bodyPr/>
          <a:lstStyle/>
          <a:p>
            <a:r>
              <a:rPr lang="en-GB" dirty="0"/>
              <a:t>Audit is like a bicycle helmet</a:t>
            </a:r>
          </a:p>
          <a:p>
            <a:r>
              <a:rPr lang="en-GB" dirty="0"/>
              <a:t>It doesn’t stop you having accidents, but , when  you do, it can save your life</a:t>
            </a:r>
          </a:p>
        </p:txBody>
      </p:sp>
    </p:spTree>
    <p:extLst>
      <p:ext uri="{BB962C8B-B14F-4D97-AF65-F5344CB8AC3E}">
        <p14:creationId xmlns:p14="http://schemas.microsoft.com/office/powerpoint/2010/main" val="2122614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
        <p:nvSpPr>
          <p:cNvPr id="3" name="Content Placeholder 2"/>
          <p:cNvSpPr>
            <a:spLocks noGrp="1"/>
          </p:cNvSpPr>
          <p:nvPr>
            <p:ph idx="1"/>
          </p:nvPr>
        </p:nvSpPr>
        <p:spPr/>
        <p:txBody>
          <a:bodyPr/>
          <a:lstStyle/>
          <a:p>
            <a:r>
              <a:rPr lang="en-GB" dirty="0"/>
              <a:t>Audit is like a bicycle helmet</a:t>
            </a:r>
          </a:p>
          <a:p>
            <a:r>
              <a:rPr lang="en-GB" dirty="0"/>
              <a:t>It doesn’t stop you having accidents, but , when  you do, it can save your life</a:t>
            </a:r>
          </a:p>
          <a:p>
            <a:r>
              <a:rPr lang="en-GB" dirty="0"/>
              <a:t>Some people choose to cycle without a safety helmet…</a:t>
            </a:r>
          </a:p>
        </p:txBody>
      </p:sp>
    </p:spTree>
    <p:extLst>
      <p:ext uri="{BB962C8B-B14F-4D97-AF65-F5344CB8AC3E}">
        <p14:creationId xmlns:p14="http://schemas.microsoft.com/office/powerpoint/2010/main" val="1268891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Audit</a:t>
            </a:r>
          </a:p>
        </p:txBody>
      </p:sp>
      <p:sp>
        <p:nvSpPr>
          <p:cNvPr id="3" name="Content Placeholder 2"/>
          <p:cNvSpPr>
            <a:spLocks noGrp="1"/>
          </p:cNvSpPr>
          <p:nvPr>
            <p:ph idx="1"/>
          </p:nvPr>
        </p:nvSpPr>
        <p:spPr/>
        <p:txBody>
          <a:bodyPr/>
          <a:lstStyle/>
          <a:p>
            <a:r>
              <a:rPr lang="en-GB" dirty="0"/>
              <a:t>Audit is like a bicycle helmet</a:t>
            </a:r>
          </a:p>
          <a:p>
            <a:r>
              <a:rPr lang="en-GB" dirty="0"/>
              <a:t>It doesn’t stop you having accidents, but , when  you do, it can save your life</a:t>
            </a:r>
          </a:p>
          <a:p>
            <a:r>
              <a:rPr lang="en-GB" dirty="0"/>
              <a:t>Some people choose to cycle without a safety helmet…</a:t>
            </a:r>
          </a:p>
          <a:p>
            <a:r>
              <a:rPr lang="en-GB" dirty="0"/>
              <a:t>Audit might make you a better cyclist…</a:t>
            </a:r>
          </a:p>
        </p:txBody>
      </p:sp>
    </p:spTree>
    <p:extLst>
      <p:ext uri="{BB962C8B-B14F-4D97-AF65-F5344CB8AC3E}">
        <p14:creationId xmlns:p14="http://schemas.microsoft.com/office/powerpoint/2010/main" val="190955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Discrepancy Meetings</a:t>
            </a:r>
          </a:p>
        </p:txBody>
      </p:sp>
      <p:sp>
        <p:nvSpPr>
          <p:cNvPr id="3" name="Content Placeholder 2"/>
          <p:cNvSpPr>
            <a:spLocks noGrp="1"/>
          </p:cNvSpPr>
          <p:nvPr>
            <p:ph idx="1"/>
          </p:nvPr>
        </p:nvSpPr>
        <p:spPr/>
        <p:txBody>
          <a:bodyPr/>
          <a:lstStyle/>
          <a:p>
            <a:r>
              <a:rPr lang="en-GB" dirty="0"/>
              <a:t>Very useful as a learning process</a:t>
            </a:r>
          </a:p>
          <a:p>
            <a:r>
              <a:rPr lang="en-GB" dirty="0"/>
              <a:t>Traditionally a “Doctors Only” approach</a:t>
            </a:r>
          </a:p>
          <a:p>
            <a:r>
              <a:rPr lang="en-GB" dirty="0"/>
              <a:t>Still some resistance, but Radiographers need to become actively involved</a:t>
            </a:r>
          </a:p>
          <a:p>
            <a:pPr marL="0" indent="0">
              <a:buNone/>
            </a:pPr>
            <a:r>
              <a:rPr lang="en-GB" dirty="0"/>
              <a:t> </a:t>
            </a:r>
          </a:p>
        </p:txBody>
      </p:sp>
    </p:spTree>
    <p:extLst>
      <p:ext uri="{BB962C8B-B14F-4D97-AF65-F5344CB8AC3E}">
        <p14:creationId xmlns:p14="http://schemas.microsoft.com/office/powerpoint/2010/main" val="2104597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a:t>
            </a:r>
          </a:p>
        </p:txBody>
      </p:sp>
    </p:spTree>
    <p:extLst>
      <p:ext uri="{BB962C8B-B14F-4D97-AF65-F5344CB8AC3E}">
        <p14:creationId xmlns:p14="http://schemas.microsoft.com/office/powerpoint/2010/main" val="1084429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a:t>
            </a:r>
          </a:p>
        </p:txBody>
      </p:sp>
      <p:sp>
        <p:nvSpPr>
          <p:cNvPr id="3" name="Content Placeholder 2"/>
          <p:cNvSpPr>
            <a:spLocks noGrp="1"/>
          </p:cNvSpPr>
          <p:nvPr>
            <p:ph idx="1"/>
          </p:nvPr>
        </p:nvSpPr>
        <p:spPr/>
        <p:txBody>
          <a:bodyPr/>
          <a:lstStyle/>
          <a:p>
            <a:r>
              <a:rPr lang="en-GB" dirty="0"/>
              <a:t>Radiographic Colleagues</a:t>
            </a:r>
          </a:p>
          <a:p>
            <a:r>
              <a:rPr lang="en-GB" dirty="0"/>
              <a:t>Radiologists</a:t>
            </a:r>
          </a:p>
          <a:p>
            <a:r>
              <a:rPr lang="en-GB" dirty="0"/>
              <a:t>University Departments</a:t>
            </a:r>
          </a:p>
          <a:p>
            <a:r>
              <a:rPr lang="en-GB" dirty="0"/>
              <a:t>Interest groups</a:t>
            </a:r>
          </a:p>
        </p:txBody>
      </p:sp>
    </p:spTree>
    <p:extLst>
      <p:ext uri="{BB962C8B-B14F-4D97-AF65-F5344CB8AC3E}">
        <p14:creationId xmlns:p14="http://schemas.microsoft.com/office/powerpoint/2010/main" val="1629930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Career Structure</a:t>
            </a:r>
          </a:p>
        </p:txBody>
      </p:sp>
    </p:spTree>
    <p:extLst>
      <p:ext uri="{BB962C8B-B14F-4D97-AF65-F5344CB8AC3E}">
        <p14:creationId xmlns:p14="http://schemas.microsoft.com/office/powerpoint/2010/main" val="347341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The past</a:t>
            </a:r>
          </a:p>
          <a:p>
            <a:r>
              <a:rPr lang="en-GB" dirty="0"/>
              <a:t>The present</a:t>
            </a:r>
          </a:p>
          <a:p>
            <a:r>
              <a:rPr lang="en-GB" dirty="0"/>
              <a:t>The future</a:t>
            </a:r>
          </a:p>
          <a:p>
            <a:endParaRPr lang="en-GB" dirty="0"/>
          </a:p>
        </p:txBody>
      </p:sp>
    </p:spTree>
    <p:extLst>
      <p:ext uri="{BB962C8B-B14F-4D97-AF65-F5344CB8AC3E}">
        <p14:creationId xmlns:p14="http://schemas.microsoft.com/office/powerpoint/2010/main" val="3507977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outside the NHS</a:t>
            </a:r>
          </a:p>
        </p:txBody>
      </p:sp>
    </p:spTree>
    <p:extLst>
      <p:ext uri="{BB962C8B-B14F-4D97-AF65-F5344CB8AC3E}">
        <p14:creationId xmlns:p14="http://schemas.microsoft.com/office/powerpoint/2010/main" val="710270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outside the NHS</a:t>
            </a:r>
          </a:p>
        </p:txBody>
      </p:sp>
      <p:sp>
        <p:nvSpPr>
          <p:cNvPr id="3" name="Content Placeholder 2"/>
          <p:cNvSpPr>
            <a:spLocks noGrp="1"/>
          </p:cNvSpPr>
          <p:nvPr>
            <p:ph idx="1"/>
          </p:nvPr>
        </p:nvSpPr>
        <p:spPr/>
        <p:txBody>
          <a:bodyPr/>
          <a:lstStyle/>
          <a:p>
            <a:r>
              <a:rPr lang="en-GB" dirty="0"/>
              <a:t>Audit</a:t>
            </a:r>
          </a:p>
          <a:p>
            <a:r>
              <a:rPr lang="en-GB" dirty="0"/>
              <a:t>Numbers (burn out) and accuracy rate</a:t>
            </a:r>
          </a:p>
          <a:p>
            <a:r>
              <a:rPr lang="en-GB" dirty="0"/>
              <a:t>Indemnity (learn lessons from the NHS)</a:t>
            </a:r>
          </a:p>
          <a:p>
            <a:r>
              <a:rPr lang="en-GB" dirty="0"/>
              <a:t>Inland Revenue – self employed status / sources of income</a:t>
            </a:r>
          </a:p>
        </p:txBody>
      </p:sp>
    </p:spTree>
    <p:extLst>
      <p:ext uri="{BB962C8B-B14F-4D97-AF65-F5344CB8AC3E}">
        <p14:creationId xmlns:p14="http://schemas.microsoft.com/office/powerpoint/2010/main" val="3724380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Future as I see it…</a:t>
            </a:r>
          </a:p>
        </p:txBody>
      </p:sp>
      <p:sp>
        <p:nvSpPr>
          <p:cNvPr id="3" name="Content Placeholder 2"/>
          <p:cNvSpPr>
            <a:spLocks noGrp="1"/>
          </p:cNvSpPr>
          <p:nvPr>
            <p:ph idx="1"/>
          </p:nvPr>
        </p:nvSpPr>
        <p:spPr/>
        <p:txBody>
          <a:bodyPr/>
          <a:lstStyle/>
          <a:p>
            <a:r>
              <a:rPr lang="en-GB" dirty="0"/>
              <a:t>An increasing number of increasingly experienced and knowledgeable reporting radiographers who will become the mainstay of plain film reporting in the NHS, who will have a major role to play in the reporting of other modalities, and, through the use of practical skills, will contribute to patient management.</a:t>
            </a:r>
          </a:p>
          <a:p>
            <a:r>
              <a:rPr lang="en-GB" dirty="0"/>
              <a:t>What used to separate Radiologists and Radiographers was breadth of knowledge and skills, now it’s the depth of skills and knowledge – Radiologists in the 20</a:t>
            </a:r>
            <a:r>
              <a:rPr lang="en-GB" baseline="30000" dirty="0"/>
              <a:t>th</a:t>
            </a:r>
            <a:r>
              <a:rPr lang="en-GB" dirty="0"/>
              <a:t> Century will be fully occupied with Intervention, complex ultrasound examinations, and increasingly demanding cross-sectional imaging (CT, MR, PET-CT/MR) </a:t>
            </a:r>
          </a:p>
          <a:p>
            <a:r>
              <a:rPr lang="en-GB" dirty="0"/>
              <a:t>Reporting Radiographers and Radiologists will be complementary not competitive</a:t>
            </a:r>
          </a:p>
        </p:txBody>
      </p:sp>
    </p:spTree>
    <p:extLst>
      <p:ext uri="{BB962C8B-B14F-4D97-AF65-F5344CB8AC3E}">
        <p14:creationId xmlns:p14="http://schemas.microsoft.com/office/powerpoint/2010/main" val="426615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Happy Ending?</a:t>
            </a:r>
          </a:p>
        </p:txBody>
      </p:sp>
      <p:sp>
        <p:nvSpPr>
          <p:cNvPr id="3" name="Content Placeholder 2"/>
          <p:cNvSpPr>
            <a:spLocks noGrp="1"/>
          </p:cNvSpPr>
          <p:nvPr>
            <p:ph idx="1"/>
          </p:nvPr>
        </p:nvSpPr>
        <p:spPr/>
        <p:txBody>
          <a:bodyPr/>
          <a:lstStyle/>
          <a:p>
            <a:r>
              <a:rPr lang="en-GB" dirty="0"/>
              <a:t>We should be proud of what has been achieved, but not complacent</a:t>
            </a:r>
          </a:p>
          <a:p>
            <a:r>
              <a:rPr lang="en-GB" dirty="0"/>
              <a:t>We should also recognise that, despite the fact that some still oppose the process, and we have come a long way, we’ve not yet reached the end</a:t>
            </a:r>
          </a:p>
        </p:txBody>
      </p:sp>
    </p:spTree>
    <p:extLst>
      <p:ext uri="{BB962C8B-B14F-4D97-AF65-F5344CB8AC3E}">
        <p14:creationId xmlns:p14="http://schemas.microsoft.com/office/powerpoint/2010/main" val="3838761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maslow's hierarchy of nee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871" y="1872973"/>
            <a:ext cx="4781550" cy="35147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59633" y="410547"/>
            <a:ext cx="3862873" cy="369332"/>
          </a:xfrm>
          <a:prstGeom prst="rect">
            <a:avLst/>
          </a:prstGeom>
          <a:noFill/>
        </p:spPr>
        <p:txBody>
          <a:bodyPr wrap="square" rtlCol="0">
            <a:spAutoFit/>
          </a:bodyPr>
          <a:lstStyle/>
          <a:p>
            <a:r>
              <a:rPr lang="en-GB" dirty="0"/>
              <a:t>Maslow’s Hierarchy of Needs</a:t>
            </a:r>
          </a:p>
        </p:txBody>
      </p:sp>
      <p:sp>
        <p:nvSpPr>
          <p:cNvPr id="4" name="TextBox 3"/>
          <p:cNvSpPr txBox="1"/>
          <p:nvPr/>
        </p:nvSpPr>
        <p:spPr>
          <a:xfrm>
            <a:off x="6775421" y="1872973"/>
            <a:ext cx="2871919" cy="1200329"/>
          </a:xfrm>
          <a:prstGeom prst="rect">
            <a:avLst/>
          </a:prstGeom>
          <a:noFill/>
        </p:spPr>
        <p:txBody>
          <a:bodyPr wrap="square" rtlCol="0">
            <a:spAutoFit/>
          </a:bodyPr>
          <a:lstStyle/>
          <a:p>
            <a:r>
              <a:rPr lang="en-GB" altLang="en-US"/>
              <a:t>“To see that their status, remuneration and prospects are such as to make them contented”</a:t>
            </a:r>
            <a:endParaRPr lang="en-GB" altLang="en-US" dirty="0"/>
          </a:p>
        </p:txBody>
      </p:sp>
    </p:spTree>
    <p:extLst>
      <p:ext uri="{BB962C8B-B14F-4D97-AF65-F5344CB8AC3E}">
        <p14:creationId xmlns:p14="http://schemas.microsoft.com/office/powerpoint/2010/main" val="4213910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1220" cy="2889803"/>
          </a:xfrm>
        </p:spPr>
        <p:txBody>
          <a:bodyPr/>
          <a:lstStyle/>
          <a:p>
            <a:r>
              <a:rPr lang="en-GB" dirty="0"/>
              <a:t>A Happy Ending...</a:t>
            </a:r>
          </a:p>
        </p:txBody>
      </p:sp>
    </p:spTree>
    <p:extLst>
      <p:ext uri="{BB962C8B-B14F-4D97-AF65-F5344CB8AC3E}">
        <p14:creationId xmlns:p14="http://schemas.microsoft.com/office/powerpoint/2010/main" val="3379417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1220" cy="2889803"/>
          </a:xfrm>
        </p:spPr>
        <p:txBody>
          <a:bodyPr/>
          <a:lstStyle/>
          <a:p>
            <a:r>
              <a:rPr lang="en-GB" dirty="0"/>
              <a:t>A Happy Ending...To Be Continued…</a:t>
            </a:r>
          </a:p>
        </p:txBody>
      </p:sp>
    </p:spTree>
    <p:extLst>
      <p:ext uri="{BB962C8B-B14F-4D97-AF65-F5344CB8AC3E}">
        <p14:creationId xmlns:p14="http://schemas.microsoft.com/office/powerpoint/2010/main" val="157238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Past</a:t>
            </a:r>
          </a:p>
        </p:txBody>
      </p:sp>
    </p:spTree>
    <p:extLst>
      <p:ext uri="{BB962C8B-B14F-4D97-AF65-F5344CB8AC3E}">
        <p14:creationId xmlns:p14="http://schemas.microsoft.com/office/powerpoint/2010/main" val="120831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altLang="en-US"/>
              <a:t>Anon, B.M.J., 1903</a:t>
            </a:r>
          </a:p>
        </p:txBody>
      </p:sp>
      <p:sp>
        <p:nvSpPr>
          <p:cNvPr id="30723" name="Rectangle 3"/>
          <p:cNvSpPr>
            <a:spLocks noGrp="1" noChangeArrowheads="1"/>
          </p:cNvSpPr>
          <p:nvPr>
            <p:ph idx="1"/>
          </p:nvPr>
        </p:nvSpPr>
        <p:spPr/>
        <p:txBody>
          <a:bodyPr/>
          <a:lstStyle/>
          <a:p>
            <a:pPr marL="0" indent="0" eaLnBrk="1" hangingPunct="1">
              <a:buNone/>
            </a:pPr>
            <a:r>
              <a:rPr lang="en-GB" altLang="en-US" dirty="0"/>
              <a:t>“There is no reason for professional prejudices against the practice of radiology by lay men, so long as they confine themselves to the mere mechanical act of producing a picture, and abstain from assuming scientific knowledge of the bearing of their radiographs on diagnosis or prognosis”</a:t>
            </a:r>
          </a:p>
        </p:txBody>
      </p:sp>
    </p:spTree>
    <p:extLst>
      <p:ext uri="{BB962C8B-B14F-4D97-AF65-F5344CB8AC3E}">
        <p14:creationId xmlns:p14="http://schemas.microsoft.com/office/powerpoint/2010/main" val="3164625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altLang="en-US"/>
              <a:t>J.H.E., B.M.J., 1917</a:t>
            </a:r>
          </a:p>
        </p:txBody>
      </p:sp>
      <p:sp>
        <p:nvSpPr>
          <p:cNvPr id="31747" name="Rectangle 3"/>
          <p:cNvSpPr>
            <a:spLocks noGrp="1" noChangeArrowheads="1"/>
          </p:cNvSpPr>
          <p:nvPr>
            <p:ph idx="1"/>
          </p:nvPr>
        </p:nvSpPr>
        <p:spPr/>
        <p:txBody>
          <a:bodyPr/>
          <a:lstStyle/>
          <a:p>
            <a:pPr marL="0" indent="0" eaLnBrk="1" hangingPunct="1">
              <a:buNone/>
            </a:pPr>
            <a:r>
              <a:rPr lang="en-GB" altLang="en-US" dirty="0"/>
              <a:t>“I would suggest that the practice of radiography by laymen be made a penal offence, and that laws be passed which will render it impossible for the practice of radiography to be carried out by other than skilled and trained medical experts”</a:t>
            </a:r>
          </a:p>
        </p:txBody>
      </p:sp>
    </p:spTree>
    <p:extLst>
      <p:ext uri="{BB962C8B-B14F-4D97-AF65-F5344CB8AC3E}">
        <p14:creationId xmlns:p14="http://schemas.microsoft.com/office/powerpoint/2010/main" val="324962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altLang="en-US" dirty="0"/>
              <a:t>F. </a:t>
            </a:r>
            <a:r>
              <a:rPr lang="en-GB" altLang="en-US" dirty="0" err="1"/>
              <a:t>Hernaman</a:t>
            </a:r>
            <a:r>
              <a:rPr lang="en-GB" altLang="en-US" dirty="0"/>
              <a:t>-Johnson, 1919</a:t>
            </a:r>
          </a:p>
        </p:txBody>
      </p:sp>
      <p:sp>
        <p:nvSpPr>
          <p:cNvPr id="32771" name="Rectangle 3"/>
          <p:cNvSpPr>
            <a:spLocks noGrp="1" noChangeArrowheads="1"/>
          </p:cNvSpPr>
          <p:nvPr>
            <p:ph idx="1"/>
          </p:nvPr>
        </p:nvSpPr>
        <p:spPr/>
        <p:txBody>
          <a:bodyPr/>
          <a:lstStyle/>
          <a:p>
            <a:pPr eaLnBrk="1" hangingPunct="1"/>
            <a:r>
              <a:rPr lang="en-GB" altLang="en-US" dirty="0"/>
              <a:t>“To organize and educate the various classes of lay helpers”</a:t>
            </a:r>
          </a:p>
          <a:p>
            <a:pPr eaLnBrk="1" hangingPunct="1"/>
            <a:r>
              <a:rPr lang="en-GB" altLang="en-US" dirty="0"/>
              <a:t>“To see that their status, remuneration and prospects are such as to make them contented”</a:t>
            </a:r>
          </a:p>
          <a:p>
            <a:pPr eaLnBrk="1" hangingPunct="1"/>
            <a:r>
              <a:rPr lang="en-GB" altLang="en-US" dirty="0"/>
              <a:t>“To educate the public as to why such people are at one and the same invaluable as helpers, and extraordinarily dangerous when they seek to practice independently”</a:t>
            </a:r>
          </a:p>
          <a:p>
            <a:pPr eaLnBrk="1" hangingPunct="1"/>
            <a:endParaRPr lang="en-GB" altLang="en-US" dirty="0"/>
          </a:p>
        </p:txBody>
      </p:sp>
    </p:spTree>
    <p:extLst>
      <p:ext uri="{BB962C8B-B14F-4D97-AF65-F5344CB8AC3E}">
        <p14:creationId xmlns:p14="http://schemas.microsoft.com/office/powerpoint/2010/main" val="101875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altLang="en-US" dirty="0"/>
              <a:t>F. </a:t>
            </a:r>
            <a:r>
              <a:rPr lang="en-GB" altLang="en-US" dirty="0" err="1"/>
              <a:t>Hernaman</a:t>
            </a:r>
            <a:r>
              <a:rPr lang="en-GB" altLang="en-US" dirty="0"/>
              <a:t>-Johnson, 1919</a:t>
            </a:r>
          </a:p>
        </p:txBody>
      </p:sp>
      <p:sp>
        <p:nvSpPr>
          <p:cNvPr id="33795" name="Rectangle 3"/>
          <p:cNvSpPr>
            <a:spLocks noGrp="1" noChangeArrowheads="1"/>
          </p:cNvSpPr>
          <p:nvPr>
            <p:ph idx="1"/>
          </p:nvPr>
        </p:nvSpPr>
        <p:spPr/>
        <p:txBody>
          <a:bodyPr/>
          <a:lstStyle/>
          <a:p>
            <a:pPr eaLnBrk="1" hangingPunct="1"/>
            <a:r>
              <a:rPr lang="en-GB" altLang="en-US"/>
              <a:t>“We should welcome lay assistance and seek to organize and guide it.”</a:t>
            </a:r>
          </a:p>
          <a:p>
            <a:pPr eaLnBrk="1" hangingPunct="1"/>
            <a:r>
              <a:rPr lang="en-GB" altLang="en-US"/>
              <a:t>“It is too late in the day to make a mystery of taking plates, but the interpretation is ours for ever”</a:t>
            </a:r>
          </a:p>
        </p:txBody>
      </p:sp>
    </p:spTree>
    <p:extLst>
      <p:ext uri="{BB962C8B-B14F-4D97-AF65-F5344CB8AC3E}">
        <p14:creationId xmlns:p14="http://schemas.microsoft.com/office/powerpoint/2010/main" val="77050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altLang="en-US" sz="4000"/>
              <a:t>Society of Radiographers, 1924</a:t>
            </a:r>
          </a:p>
        </p:txBody>
      </p:sp>
      <p:sp>
        <p:nvSpPr>
          <p:cNvPr id="37891" name="Rectangle 3"/>
          <p:cNvSpPr>
            <a:spLocks noGrp="1" noChangeArrowheads="1"/>
          </p:cNvSpPr>
          <p:nvPr>
            <p:ph idx="1"/>
          </p:nvPr>
        </p:nvSpPr>
        <p:spPr/>
        <p:txBody>
          <a:bodyPr/>
          <a:lstStyle/>
          <a:p>
            <a:pPr eaLnBrk="1" hangingPunct="1"/>
            <a:r>
              <a:rPr lang="en-GB" altLang="en-US"/>
              <a:t>“The membership of the Society of Radiographers does not imply that the member is in possession of the necessary medical knowledge or training for the giving of diagnostic reports, and that the responsibility for the diagnosis must rest with the medical man in charge of the case”</a:t>
            </a:r>
          </a:p>
        </p:txBody>
      </p:sp>
    </p:spTree>
    <p:extLst>
      <p:ext uri="{BB962C8B-B14F-4D97-AF65-F5344CB8AC3E}">
        <p14:creationId xmlns:p14="http://schemas.microsoft.com/office/powerpoint/2010/main" val="9674609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314</TotalTime>
  <Words>1008</Words>
  <Application>Microsoft Office PowerPoint</Application>
  <PresentationFormat>Widescreen</PresentationFormat>
  <Paragraphs>97</Paragraphs>
  <Slides>36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vt:lpstr>
      <vt:lpstr>Trebuchet MS</vt:lpstr>
      <vt:lpstr>Wingdings 3</vt:lpstr>
      <vt:lpstr>Facet</vt:lpstr>
      <vt:lpstr>Acrobat Document</vt:lpstr>
      <vt:lpstr>Radiographer Reporting – A Happy Ending?</vt:lpstr>
      <vt:lpstr>Radiographer Reporting – A Happy Ending</vt:lpstr>
      <vt:lpstr>Outline</vt:lpstr>
      <vt:lpstr>The Past</vt:lpstr>
      <vt:lpstr>Anon, B.M.J., 1903</vt:lpstr>
      <vt:lpstr>J.H.E., B.M.J., 1917</vt:lpstr>
      <vt:lpstr>F. Hernaman-Johnson, 1919</vt:lpstr>
      <vt:lpstr>F. Hernaman-Johnson, 1919</vt:lpstr>
      <vt:lpstr>Society of Radiographers, 1924</vt:lpstr>
      <vt:lpstr>C.W.Furby, Radiography, 1944 </vt:lpstr>
      <vt:lpstr>Historical Perspective</vt:lpstr>
      <vt:lpstr>Historical Perspective</vt:lpstr>
      <vt:lpstr>Further Progress</vt:lpstr>
      <vt:lpstr>PowerPoint Presentation</vt:lpstr>
      <vt:lpstr>The Present</vt:lpstr>
      <vt:lpstr>A few thoughts about the Present…</vt:lpstr>
      <vt:lpstr>The Future</vt:lpstr>
      <vt:lpstr>PowerPoint Presentation</vt:lpstr>
      <vt:lpstr>Doing today’s work superbly well…</vt:lpstr>
      <vt:lpstr>Audit</vt:lpstr>
      <vt:lpstr>Audit</vt:lpstr>
      <vt:lpstr>Audit</vt:lpstr>
      <vt:lpstr>Audit</vt:lpstr>
      <vt:lpstr>Audit</vt:lpstr>
      <vt:lpstr>Audit</vt:lpstr>
      <vt:lpstr>Discrepancy Meetings</vt:lpstr>
      <vt:lpstr>Support</vt:lpstr>
      <vt:lpstr>Support</vt:lpstr>
      <vt:lpstr>Career Structure</vt:lpstr>
      <vt:lpstr>Working outside the NHS</vt:lpstr>
      <vt:lpstr>Working outside the NHS</vt:lpstr>
      <vt:lpstr>The Future as I see it…</vt:lpstr>
      <vt:lpstr>A Happy Ending?</vt:lpstr>
      <vt:lpstr>PowerPoint Presentation</vt:lpstr>
      <vt:lpstr>A Happy Ending...</vt:lpstr>
      <vt:lpstr>A Happy Ending...To Be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Radiographer Reporting – A Happy Ending?</dc:title>
  <dc:creator>Nigel Thomas</dc:creator>
  <cp:lastModifiedBy>Nigel Thomas</cp:lastModifiedBy>
  <cp:revision>27</cp:revision>
  <dcterms:created xsi:type="dcterms:W3CDTF">2017-01-07T09:41:13Z</dcterms:created>
  <dcterms:modified xsi:type="dcterms:W3CDTF">2017-01-25T20:45:05Z</dcterms:modified>
</cp:coreProperties>
</file>