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65" r:id="rId5"/>
    <p:sldId id="258" r:id="rId6"/>
    <p:sldId id="259" r:id="rId7"/>
    <p:sldId id="267" r:id="rId8"/>
    <p:sldId id="260" r:id="rId9"/>
    <p:sldId id="261" r:id="rId10"/>
    <p:sldId id="266" r:id="rId11"/>
    <p:sldId id="262" r:id="rId12"/>
    <p:sldId id="263" r:id="rId13"/>
    <p:sldId id="264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090E2-B29A-4701-A9F9-E9D0A91A47E6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03365-1FAC-45DF-ADEB-2E534DC5F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52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RCR Diagnostic Radiology: Our patients are still waiting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03365-1FAC-45DF-ADEB-2E534DC5FEE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06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259 responses received, likely representing a quarter of UK total.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- 98.5 of respondents report appendicular skeleton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- 80.3% report axial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- 15.1% report CXR's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- 7.7% report AXR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this Milner and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Snaith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estimate there are 100-150 CXR reporting radiographers in the UK</a:t>
            </a: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was backed up by the survey undertaken by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SCoR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2015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03365-1FAC-45DF-ADEB-2E534DC5FEE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509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Job plans- are they defined enough to identify Plain film reporting sessions?</a:t>
            </a:r>
          </a:p>
          <a:p>
            <a:r>
              <a:rPr lang="en-GB" dirty="0"/>
              <a:t>Reporting patterns – how many radiologists report just Chest? How many chests are reported as part of a multi-area attendance?</a:t>
            </a:r>
          </a:p>
          <a:p>
            <a:r>
              <a:rPr lang="en-GB" dirty="0"/>
              <a:t>Turn-round times - Are you looking to do same day reporting? Shouldn’t you be?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03365-1FAC-45DF-ADEB-2E534DC5FEE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226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Reports per session – RCR have tried to define a performance level but this is dependant upon many factors – including no interruptions!</a:t>
            </a:r>
          </a:p>
          <a:p>
            <a:r>
              <a:rPr lang="en-GB" dirty="0"/>
              <a:t>Radiographers have no set standard and experience tells me the variation is significant.</a:t>
            </a:r>
          </a:p>
          <a:p>
            <a:r>
              <a:rPr lang="en-GB" dirty="0"/>
              <a:t>Advanced Practitioner Radiographers deserve Job Plans – no one can report for 10 sessions per week and they have a requirement to fulfil the other pillars of advanced practice – education, research, leadership.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03365-1FAC-45DF-ADEB-2E534DC5FEE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24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70000"/>
              </a:lnSpc>
            </a:pPr>
            <a:r>
              <a:rPr lang="en-GB" sz="1600" dirty="0"/>
              <a:t>Canterbury Christ Church University (South East)</a:t>
            </a:r>
          </a:p>
          <a:p>
            <a:pPr lvl="2">
              <a:lnSpc>
                <a:spcPct val="70000"/>
              </a:lnSpc>
            </a:pPr>
            <a:r>
              <a:rPr lang="en-GB" sz="1600" dirty="0"/>
              <a:t>Birmingham City University (Midlands)</a:t>
            </a:r>
          </a:p>
          <a:p>
            <a:pPr lvl="2">
              <a:lnSpc>
                <a:spcPct val="70000"/>
              </a:lnSpc>
            </a:pPr>
            <a:r>
              <a:rPr lang="en-GB" sz="1600" dirty="0"/>
              <a:t>University of Bradford (Yorkshire and North East)</a:t>
            </a:r>
          </a:p>
          <a:p>
            <a:pPr lvl="2">
              <a:lnSpc>
                <a:spcPct val="70000"/>
              </a:lnSpc>
            </a:pPr>
            <a:r>
              <a:rPr lang="en-GB" sz="1600" dirty="0"/>
              <a:t>University of Salford (North West)</a:t>
            </a:r>
          </a:p>
          <a:p>
            <a:pPr lvl="2">
              <a:lnSpc>
                <a:spcPct val="70000"/>
              </a:lnSpc>
            </a:pPr>
            <a:r>
              <a:rPr lang="en-GB" sz="1600" dirty="0"/>
              <a:t>Cardiff University (Wales)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03365-1FAC-45DF-ADEB-2E534DC5FEE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66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>Resources required:</a:t>
            </a:r>
          </a:p>
          <a:p>
            <a:pPr lvl="2"/>
            <a:r>
              <a:rPr lang="en-GB" dirty="0"/>
              <a:t>Number and grade of staff</a:t>
            </a:r>
          </a:p>
          <a:p>
            <a:pPr lvl="2"/>
            <a:r>
              <a:rPr lang="en-GB" dirty="0"/>
              <a:t>Additional resources such as workstations and office space, training </a:t>
            </a:r>
            <a:r>
              <a:rPr lang="en-GB" dirty="0" err="1"/>
              <a:t>etc</a:t>
            </a:r>
            <a:endParaRPr lang="en-GB" dirty="0"/>
          </a:p>
          <a:p>
            <a:pPr lvl="2"/>
            <a:r>
              <a:rPr lang="en-GB" dirty="0"/>
              <a:t>Cost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03365-1FAC-45DF-ADEB-2E534DC5FEE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41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9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8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94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722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2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58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8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32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47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1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1F2E-5653-4E70-AD8E-33E4ACE39F13}" type="datetimeFigureOut">
              <a:rPr lang="en-GB" smtClean="0"/>
              <a:t>22/01/2017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BBB65-F4B2-4329-99EE-4B17DC65F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5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GB" sz="5400" b="1">
                <a:solidFill>
                  <a:schemeClr val="tx1">
                    <a:lumMod val="85000"/>
                    <a:lumOff val="15000"/>
                  </a:schemeClr>
                </a:solidFill>
              </a:rPr>
              <a:t>A Toolkit for Implementing Radiographer Chest Reporting</a:t>
            </a:r>
            <a:br>
              <a:rPr lang="en-GB" sz="5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GB" sz="54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GB" sz="2000" dirty="0">
                <a:solidFill>
                  <a:schemeClr val="accent1"/>
                </a:solidFill>
              </a:rPr>
              <a:t>Alice Turner</a:t>
            </a:r>
          </a:p>
          <a:p>
            <a:pPr algn="r"/>
            <a:r>
              <a:rPr lang="en-GB" sz="2000" dirty="0">
                <a:solidFill>
                  <a:schemeClr val="accent1"/>
                </a:solidFill>
              </a:rPr>
              <a:t>Specialist Advisor for Radiography </a:t>
            </a:r>
          </a:p>
          <a:p>
            <a:pPr algn="r"/>
            <a:r>
              <a:rPr lang="en-GB" sz="2000" dirty="0" err="1">
                <a:solidFill>
                  <a:schemeClr val="accent1"/>
                </a:solidFill>
              </a:rPr>
              <a:t>Keele</a:t>
            </a:r>
            <a:r>
              <a:rPr lang="en-GB" sz="2000" dirty="0">
                <a:solidFill>
                  <a:schemeClr val="accent1"/>
                </a:solidFill>
              </a:rPr>
              <a:t> University</a:t>
            </a:r>
          </a:p>
          <a:p>
            <a:pPr algn="r"/>
            <a:r>
              <a:rPr lang="en-GB" sz="2000" dirty="0">
                <a:solidFill>
                  <a:schemeClr val="accent1"/>
                </a:solidFill>
              </a:rPr>
              <a:t>Previously Professional Lead Radiographer at UHNM</a:t>
            </a:r>
          </a:p>
        </p:txBody>
      </p:sp>
    </p:spTree>
    <p:extLst>
      <p:ext uri="{BB962C8B-B14F-4D97-AF65-F5344CB8AC3E}">
        <p14:creationId xmlns:p14="http://schemas.microsoft.com/office/powerpoint/2010/main" val="60833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Simples!</a:t>
            </a:r>
            <a:br>
              <a:rPr lang="en-GB" dirty="0"/>
            </a:br>
            <a:endParaRPr lang="en-GB" dirty="0"/>
          </a:p>
        </p:txBody>
      </p:sp>
      <p:pic>
        <p:nvPicPr>
          <p:cNvPr id="4" name="Content Placeholder 3" descr="... demand for the magnificently fictitious spin-off meerkat charact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385" y="1027906"/>
            <a:ext cx="9503229" cy="5741535"/>
          </a:xfrm>
        </p:spPr>
      </p:pic>
    </p:spTree>
    <p:extLst>
      <p:ext uri="{BB962C8B-B14F-4D97-AF65-F5344CB8AC3E}">
        <p14:creationId xmlns:p14="http://schemas.microsoft.com/office/powerpoint/2010/main" val="202120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 </a:t>
            </a:r>
            <a:r>
              <a:rPr lang="en-GB" b="1" dirty="0">
                <a:solidFill>
                  <a:schemeClr val="accent1"/>
                </a:solidFill>
              </a:rPr>
              <a:t>Governance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en-GB" sz="2400" b="1" dirty="0"/>
              <a:t>Indemnity </a:t>
            </a:r>
          </a:p>
          <a:p>
            <a:pPr marL="0" indent="0">
              <a:lnSpc>
                <a:spcPct val="70000"/>
              </a:lnSpc>
              <a:buNone/>
            </a:pPr>
            <a:endParaRPr lang="en-GB" sz="2400" b="1" dirty="0"/>
          </a:p>
          <a:p>
            <a:pPr>
              <a:lnSpc>
                <a:spcPct val="70000"/>
              </a:lnSpc>
            </a:pPr>
            <a:r>
              <a:rPr lang="en-GB" sz="2400" b="1" dirty="0"/>
              <a:t>Risk assessment and management</a:t>
            </a:r>
          </a:p>
          <a:p>
            <a:pPr marL="0" indent="0">
              <a:lnSpc>
                <a:spcPct val="70000"/>
              </a:lnSpc>
              <a:buNone/>
            </a:pPr>
            <a:endParaRPr lang="en-GB" sz="2400" b="1" dirty="0"/>
          </a:p>
          <a:p>
            <a:pPr>
              <a:lnSpc>
                <a:spcPct val="70000"/>
              </a:lnSpc>
            </a:pPr>
            <a:r>
              <a:rPr lang="en-GB" sz="2400" b="1" dirty="0"/>
              <a:t>Quality Assurance</a:t>
            </a:r>
          </a:p>
          <a:p>
            <a:pPr lvl="1">
              <a:lnSpc>
                <a:spcPct val="70000"/>
              </a:lnSpc>
            </a:pPr>
            <a:r>
              <a:rPr lang="en-GB" dirty="0"/>
              <a:t>MDM</a:t>
            </a:r>
          </a:p>
          <a:p>
            <a:pPr lvl="1">
              <a:lnSpc>
                <a:spcPct val="70000"/>
              </a:lnSpc>
            </a:pPr>
            <a:r>
              <a:rPr lang="en-GB" dirty="0"/>
              <a:t>Discrepancy Meetings</a:t>
            </a:r>
          </a:p>
          <a:p>
            <a:pPr lvl="1">
              <a:lnSpc>
                <a:spcPct val="70000"/>
              </a:lnSpc>
            </a:pPr>
            <a:r>
              <a:rPr lang="en-GB" dirty="0"/>
              <a:t>Audit</a:t>
            </a:r>
          </a:p>
          <a:p>
            <a:pPr lvl="1">
              <a:lnSpc>
                <a:spcPct val="70000"/>
              </a:lnSpc>
            </a:pPr>
            <a:r>
              <a:rPr lang="en-GB" dirty="0"/>
              <a:t>Teamwork</a:t>
            </a:r>
          </a:p>
          <a:p>
            <a:pPr lvl="1">
              <a:lnSpc>
                <a:spcPct val="70000"/>
              </a:lnSpc>
            </a:pPr>
            <a:r>
              <a:rPr lang="en-GB" dirty="0"/>
              <a:t>CPD</a:t>
            </a:r>
          </a:p>
          <a:p>
            <a:pPr>
              <a:lnSpc>
                <a:spcPct val="70000"/>
              </a:lnSpc>
            </a:pPr>
            <a:endParaRPr lang="en-GB" sz="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70000"/>
              </a:lnSpc>
            </a:pPr>
            <a:r>
              <a:rPr lang="en-GB" sz="2000" b="1" dirty="0"/>
              <a:t>Education and Training	</a:t>
            </a:r>
          </a:p>
          <a:p>
            <a:pPr lvl="1">
              <a:lnSpc>
                <a:spcPct val="70000"/>
              </a:lnSpc>
            </a:pPr>
            <a:r>
              <a:rPr lang="en-GB" sz="2000" b="1" dirty="0"/>
              <a:t>Academic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Canterbury Christ Church University 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Birmingham City University 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University of Bradford 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University of Salford 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Cardiff University </a:t>
            </a:r>
          </a:p>
          <a:p>
            <a:pPr lvl="2">
              <a:lnSpc>
                <a:spcPct val="70000"/>
              </a:lnSpc>
            </a:pPr>
            <a:endParaRPr lang="en-GB" b="1" dirty="0"/>
          </a:p>
          <a:p>
            <a:pPr lvl="1">
              <a:lnSpc>
                <a:spcPct val="70000"/>
              </a:lnSpc>
            </a:pPr>
            <a:r>
              <a:rPr lang="en-GB" sz="2000" b="1" dirty="0"/>
              <a:t>Clinical 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 Don’t under estimate how much of this is needed. 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Think about partnership working with other organisations. </a:t>
            </a:r>
          </a:p>
          <a:p>
            <a:pPr lvl="2">
              <a:lnSpc>
                <a:spcPct val="70000"/>
              </a:lnSpc>
            </a:pPr>
            <a:endParaRPr lang="en-GB" b="1" dirty="0"/>
          </a:p>
          <a:p>
            <a:pPr lvl="1">
              <a:lnSpc>
                <a:spcPct val="70000"/>
              </a:lnSpc>
            </a:pPr>
            <a:r>
              <a:rPr lang="en-GB" sz="2000" b="1" dirty="0"/>
              <a:t>Mentorship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Radiologists</a:t>
            </a:r>
          </a:p>
          <a:p>
            <a:pPr lvl="2">
              <a:lnSpc>
                <a:spcPct val="70000"/>
              </a:lnSpc>
            </a:pPr>
            <a:r>
              <a:rPr lang="en-GB" dirty="0"/>
              <a:t>Chest Reporting Radiographers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3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Building Capacity: </a:t>
            </a:r>
            <a:r>
              <a:rPr lang="en-GB" dirty="0">
                <a:solidFill>
                  <a:schemeClr val="accent1"/>
                </a:solidFill>
              </a:rPr>
              <a:t>Developing a business case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1529255"/>
            <a:ext cx="5157787" cy="4660408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Why?</a:t>
            </a:r>
          </a:p>
          <a:p>
            <a:pPr lvl="1"/>
            <a:r>
              <a:rPr lang="en-GB" dirty="0"/>
              <a:t>Strategic Drivers.</a:t>
            </a:r>
          </a:p>
          <a:p>
            <a:pPr lvl="1"/>
            <a:r>
              <a:rPr lang="en-GB" dirty="0"/>
              <a:t>Examination to report turnaround times </a:t>
            </a:r>
          </a:p>
          <a:p>
            <a:pPr lvl="1"/>
            <a:r>
              <a:rPr lang="en-GB" dirty="0"/>
              <a:t>Risk Management </a:t>
            </a:r>
          </a:p>
          <a:p>
            <a:pPr lvl="1"/>
            <a:r>
              <a:rPr lang="en-GB" dirty="0"/>
              <a:t>7 day working </a:t>
            </a:r>
          </a:p>
          <a:p>
            <a:pPr lvl="1"/>
            <a:r>
              <a:rPr lang="en-GB" dirty="0"/>
              <a:t>Evidence base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What?</a:t>
            </a:r>
          </a:p>
          <a:p>
            <a:pPr lvl="1"/>
            <a:r>
              <a:rPr lang="en-GB" dirty="0"/>
              <a:t>Data</a:t>
            </a:r>
          </a:p>
          <a:p>
            <a:pPr lvl="1"/>
            <a:r>
              <a:rPr lang="en-GB" dirty="0"/>
              <a:t>Demand, Capacity and Gap</a:t>
            </a:r>
          </a:p>
          <a:p>
            <a:pPr lvl="1"/>
            <a:r>
              <a:rPr lang="en-GB" dirty="0"/>
              <a:t>Support from the wider MDT</a:t>
            </a:r>
          </a:p>
          <a:p>
            <a:pPr lvl="1"/>
            <a:r>
              <a:rPr lang="en-GB" dirty="0"/>
              <a:t>Governance and assurances</a:t>
            </a:r>
          </a:p>
          <a:p>
            <a:pPr lvl="1"/>
            <a:r>
              <a:rPr lang="en-GB" dirty="0"/>
              <a:t>Resources required</a:t>
            </a:r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084887" y="1490967"/>
            <a:ext cx="5183188" cy="4660408"/>
          </a:xfrm>
        </p:spPr>
        <p:txBody>
          <a:bodyPr>
            <a:normAutofit/>
          </a:bodyPr>
          <a:lstStyle/>
          <a:p>
            <a:r>
              <a:rPr lang="en-GB" dirty="0"/>
              <a:t>Benefits?</a:t>
            </a:r>
          </a:p>
          <a:p>
            <a:pPr lvl="1"/>
            <a:r>
              <a:rPr lang="en-GB" dirty="0"/>
              <a:t>Improving outcomes for patients </a:t>
            </a:r>
          </a:p>
          <a:p>
            <a:pPr lvl="1"/>
            <a:r>
              <a:rPr lang="en-GB" dirty="0"/>
              <a:t>Avoiding litigation</a:t>
            </a:r>
          </a:p>
          <a:p>
            <a:pPr lvl="1"/>
            <a:r>
              <a:rPr lang="en-GB" dirty="0"/>
              <a:t>Extending 7 day services</a:t>
            </a:r>
          </a:p>
          <a:p>
            <a:pPr lvl="1"/>
            <a:r>
              <a:rPr lang="en-GB" dirty="0"/>
              <a:t>Accreditation  - ISAS standards</a:t>
            </a:r>
          </a:p>
          <a:p>
            <a:pPr lvl="1"/>
            <a:r>
              <a:rPr lang="en-GB" dirty="0"/>
              <a:t>Recruitment and retention of radiographers</a:t>
            </a:r>
          </a:p>
          <a:p>
            <a:pPr lvl="1"/>
            <a:r>
              <a:rPr lang="en-GB" dirty="0"/>
              <a:t>Cost avoidance – out-sourcing, premium rate costs, 7 day/ extended day working to minimise investment in workstations etc.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18132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771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Monitoring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885"/>
            <a:ext cx="10515600" cy="5508171"/>
          </a:xfrm>
        </p:spPr>
        <p:txBody>
          <a:bodyPr>
            <a:normAutofit/>
          </a:bodyPr>
          <a:lstStyle/>
          <a:p>
            <a:r>
              <a:rPr lang="en-GB" dirty="0"/>
              <a:t>Management of the reporting lists</a:t>
            </a:r>
          </a:p>
          <a:p>
            <a:pPr lvl="1"/>
            <a:r>
              <a:rPr lang="en-GB" dirty="0"/>
              <a:t>Define the required turn-round time from acquisition to report</a:t>
            </a:r>
          </a:p>
          <a:p>
            <a:pPr marL="457200" lvl="1" indent="0">
              <a:buNone/>
            </a:pPr>
            <a:r>
              <a:rPr lang="en-GB" dirty="0"/>
              <a:t>(this will influence your need for data reports)</a:t>
            </a:r>
          </a:p>
          <a:p>
            <a:pPr lvl="1"/>
            <a:r>
              <a:rPr lang="en-GB" dirty="0"/>
              <a:t>Report in line</a:t>
            </a:r>
          </a:p>
          <a:p>
            <a:pPr lvl="1"/>
            <a:r>
              <a:rPr lang="en-GB" dirty="0"/>
              <a:t>Beware of Carve Out and Cherry Pickers!</a:t>
            </a:r>
          </a:p>
          <a:p>
            <a:pPr lvl="1"/>
            <a:endParaRPr lang="en-GB" dirty="0"/>
          </a:p>
          <a:p>
            <a:r>
              <a:rPr lang="en-GB" dirty="0"/>
              <a:t>Demand and Capacity Review</a:t>
            </a:r>
          </a:p>
          <a:p>
            <a:pPr lvl="1"/>
            <a:r>
              <a:rPr lang="en-GB" dirty="0"/>
              <a:t>Frequency – annual?</a:t>
            </a:r>
          </a:p>
          <a:p>
            <a:pPr lvl="1"/>
            <a:r>
              <a:rPr lang="en-GB" dirty="0"/>
              <a:t>Plan ahead – demographics of the workforce</a:t>
            </a:r>
          </a:p>
          <a:p>
            <a:r>
              <a:rPr lang="en-GB" dirty="0"/>
              <a:t>Audit</a:t>
            </a:r>
          </a:p>
          <a:p>
            <a:pPr lvl="1"/>
            <a:r>
              <a:rPr lang="en-GB" dirty="0"/>
              <a:t>Build in this capacity</a:t>
            </a:r>
          </a:p>
          <a:p>
            <a:pPr lvl="1"/>
            <a:r>
              <a:rPr lang="en-GB" dirty="0"/>
              <a:t>RCR recommends all departments aim to implement a systematic review of 5% of all reports by December 2018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46537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408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The evidence is there, so…………….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4480560"/>
          </a:xfrm>
        </p:spPr>
        <p:txBody>
          <a:bodyPr>
            <a:normAutofit/>
          </a:bodyPr>
          <a:lstStyle/>
          <a:p>
            <a:r>
              <a:rPr lang="en-GB" sz="3200" dirty="0"/>
              <a:t>What is stopping you?</a:t>
            </a:r>
          </a:p>
          <a:p>
            <a:r>
              <a:rPr lang="en-GB" sz="3200" dirty="0"/>
              <a:t>Increasing numbers but in pockets around the country –why?</a:t>
            </a:r>
          </a:p>
          <a:p>
            <a:r>
              <a:rPr lang="en-GB" sz="3200" dirty="0"/>
              <a:t>There are courses available but do we need more?</a:t>
            </a:r>
          </a:p>
          <a:p>
            <a:r>
              <a:rPr lang="en-GB" sz="3200" dirty="0"/>
              <a:t>Should reporting radiographers be built into workforce plans?</a:t>
            </a:r>
          </a:p>
          <a:p>
            <a:r>
              <a:rPr lang="en-GB" sz="3200" dirty="0"/>
              <a:t>Should we have a standard for radiographers to ensure they maintain competence and therefore quality?</a:t>
            </a:r>
          </a:p>
          <a:p>
            <a:pPr marL="0" indent="0">
              <a:buNone/>
            </a:pPr>
            <a:endParaRPr lang="en-GB" sz="2400" dirty="0"/>
          </a:p>
          <a:p>
            <a:pPr lvl="1"/>
            <a:endParaRPr lang="en-GB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07263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highlight of my Christmas - 5 generation photo - ages 93, 72, 50, 28, 0.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2" b="397"/>
          <a:stretch/>
        </p:blipFill>
        <p:spPr bwMode="auto">
          <a:xfrm>
            <a:off x="1" y="10"/>
            <a:ext cx="465429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7329" y="640080"/>
            <a:ext cx="6274590" cy="3039291"/>
          </a:xfrm>
          <a:noFill/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accent1"/>
                </a:solidFill>
              </a:rPr>
              <a:t>Final Question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7329" y="3962400"/>
            <a:ext cx="6274590" cy="2255520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4400" dirty="0"/>
              <a:t>Do our patients not deserve this?</a:t>
            </a:r>
          </a:p>
          <a:p>
            <a:pPr algn="l"/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059200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CPD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Practical Skills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Knowledge Base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Work Safely – Governance</a:t>
            </a:r>
          </a:p>
          <a:p>
            <a:pPr marL="514350" indent="-514350">
              <a:buAutoNum type="arabicPeriod" startAt="7"/>
            </a:pPr>
            <a:r>
              <a:rPr lang="en-GB" dirty="0"/>
              <a:t>High Quality Health Care Services</a:t>
            </a:r>
          </a:p>
          <a:p>
            <a:pPr marL="514350" indent="-514350">
              <a:buAutoNum type="arabicPeriod" startAt="10"/>
            </a:pPr>
            <a:r>
              <a:rPr lang="en-GB" dirty="0"/>
              <a:t>Leadership/Management Skills</a:t>
            </a:r>
          </a:p>
          <a:p>
            <a:pPr marL="0" indent="0">
              <a:buNone/>
            </a:pPr>
            <a:r>
              <a:rPr lang="en-GB" dirty="0"/>
              <a:t>12. Service Design</a:t>
            </a:r>
          </a:p>
          <a:p>
            <a:pPr marL="0" indent="0">
              <a:buNone/>
            </a:pPr>
            <a:r>
              <a:rPr lang="en-GB" dirty="0"/>
              <a:t>22. Further the Profession</a:t>
            </a:r>
          </a:p>
        </p:txBody>
      </p:sp>
    </p:spTree>
    <p:extLst>
      <p:ext uri="{BB962C8B-B14F-4D97-AF65-F5344CB8AC3E}">
        <p14:creationId xmlns:p14="http://schemas.microsoft.com/office/powerpoint/2010/main" val="200568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sz="2400" b="1" dirty="0"/>
              <a:t>Background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Where this already happening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Benefits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Understanding demand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b="1" dirty="0"/>
              <a:t>Defining the existing capacity.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b="1" dirty="0"/>
              <a:t>Quantifying the workforce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Governance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Building Capacity</a:t>
            </a: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b="1" dirty="0"/>
              <a:t>Monitoring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Summary</a:t>
            </a:r>
          </a:p>
          <a:p>
            <a:pPr>
              <a:lnSpc>
                <a:spcPct val="80000"/>
              </a:lnSpc>
            </a:pPr>
            <a:r>
              <a:rPr lang="en-GB" sz="2400" b="1" dirty="0"/>
              <a:t>CPD Outcomes</a:t>
            </a:r>
          </a:p>
          <a:p>
            <a:pPr>
              <a:lnSpc>
                <a:spcPct val="80000"/>
              </a:lnSpc>
            </a:pPr>
            <a:endParaRPr lang="en-GB" sz="2400" b="1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291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1993"/>
            <a:ext cx="10515600" cy="3871762"/>
          </a:xfrm>
        </p:spPr>
        <p:txBody>
          <a:bodyPr>
            <a:normAutofit/>
          </a:bodyPr>
          <a:lstStyle/>
          <a:p>
            <a:r>
              <a:rPr lang="en-GB" sz="2400" dirty="0"/>
              <a:t>February 2016 – 175,000 plain films unreported after 31 days (RCR)</a:t>
            </a:r>
          </a:p>
          <a:p>
            <a:r>
              <a:rPr lang="en-GB" sz="2400" dirty="0"/>
              <a:t>CXR – first diagnostic test in Lung Cancer Pathway</a:t>
            </a:r>
          </a:p>
          <a:p>
            <a:r>
              <a:rPr lang="en-GB" sz="2400" dirty="0" err="1"/>
              <a:t>Approx</a:t>
            </a:r>
            <a:r>
              <a:rPr lang="en-GB" sz="2400" dirty="0"/>
              <a:t> 20% lung cancer not detected on initial x-ray (in part due to lack of expertise)</a:t>
            </a:r>
          </a:p>
          <a:p>
            <a:r>
              <a:rPr lang="en-GB" sz="2400" dirty="0"/>
              <a:t>15% vacancy rate for Consultant Radiologists</a:t>
            </a:r>
          </a:p>
          <a:p>
            <a:r>
              <a:rPr lang="en-GB" sz="2400" dirty="0"/>
              <a:t>Increasing demand for cross sectional reporting and intervention</a:t>
            </a:r>
          </a:p>
          <a:p>
            <a:r>
              <a:rPr lang="en-GB" sz="2400" dirty="0"/>
              <a:t>Is out-sourcing and extra contractual sessions sustainable?</a:t>
            </a:r>
          </a:p>
          <a:p>
            <a:r>
              <a:rPr lang="en-GB" sz="2400" dirty="0"/>
              <a:t>Increasing evidence of the success of radiographers;  performing as well as radiologists (in line with RCR and </a:t>
            </a:r>
            <a:r>
              <a:rPr lang="en-GB" sz="2400" dirty="0" err="1"/>
              <a:t>CoR</a:t>
            </a:r>
            <a:r>
              <a:rPr lang="en-GB" sz="2400" dirty="0"/>
              <a:t> joint position)</a:t>
            </a:r>
          </a:p>
        </p:txBody>
      </p:sp>
    </p:spTree>
    <p:extLst>
      <p:ext uri="{BB962C8B-B14F-4D97-AF65-F5344CB8AC3E}">
        <p14:creationId xmlns:p14="http://schemas.microsoft.com/office/powerpoint/2010/main" val="313085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Anatomical areas reported by region.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2457" y="1816716"/>
            <a:ext cx="6450664" cy="365689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 dirty="0"/>
              <a:t>Milner and </a:t>
            </a:r>
            <a:r>
              <a:rPr lang="en-GB" dirty="0" err="1"/>
              <a:t>Snaith</a:t>
            </a:r>
            <a:r>
              <a:rPr lang="en-GB" dirty="0"/>
              <a:t>  2015</a:t>
            </a:r>
          </a:p>
        </p:txBody>
      </p:sp>
    </p:spTree>
    <p:extLst>
      <p:ext uri="{BB962C8B-B14F-4D97-AF65-F5344CB8AC3E}">
        <p14:creationId xmlns:p14="http://schemas.microsoft.com/office/powerpoint/2010/main" val="64875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Benefits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GB" sz="4000" b="1" dirty="0"/>
              <a:t>Improving Outcomes for Patients</a:t>
            </a:r>
          </a:p>
          <a:p>
            <a:pPr lvl="1"/>
            <a:r>
              <a:rPr lang="en-GB" sz="3600" b="1" dirty="0"/>
              <a:t>Increase capacity</a:t>
            </a:r>
            <a:endParaRPr lang="en-GB" sz="3600" dirty="0"/>
          </a:p>
          <a:p>
            <a:pPr lvl="1"/>
            <a:r>
              <a:rPr lang="en-GB" sz="3600" b="1" dirty="0"/>
              <a:t>Increase quality</a:t>
            </a:r>
            <a:endParaRPr lang="en-GB" sz="3600" dirty="0"/>
          </a:p>
          <a:p>
            <a:r>
              <a:rPr lang="en-GB" sz="4000" b="1" dirty="0"/>
              <a:t>Contribute to education </a:t>
            </a:r>
            <a:endParaRPr lang="en-GB" sz="4000" dirty="0"/>
          </a:p>
          <a:p>
            <a:r>
              <a:rPr lang="en-GB" sz="4000" b="1" dirty="0"/>
              <a:t>Improve recruitment and retention</a:t>
            </a:r>
            <a:endParaRPr lang="en-GB" sz="4000" dirty="0"/>
          </a:p>
          <a:p>
            <a:r>
              <a:rPr lang="en-GB" sz="4000" b="1" dirty="0"/>
              <a:t>Provide an alternative to outsourcing</a:t>
            </a:r>
            <a:endParaRPr lang="en-GB" sz="4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2446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>
                <a:solidFill>
                  <a:schemeClr val="accent1"/>
                </a:solidFill>
              </a:rPr>
              <a:t>Understanding demand</a:t>
            </a:r>
            <a:br>
              <a:rPr lang="en-GB">
                <a:solidFill>
                  <a:schemeClr val="accent1"/>
                </a:solidFill>
              </a:rPr>
            </a:br>
            <a:endParaRPr lang="en-GB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lvl="1"/>
            <a:r>
              <a:rPr lang="en-GB" dirty="0"/>
              <a:t>Radiology Information System</a:t>
            </a:r>
          </a:p>
          <a:p>
            <a:pPr lvl="2"/>
            <a:r>
              <a:rPr lang="en-GB" sz="2400"/>
              <a:t>Start with weekly demand</a:t>
            </a:r>
          </a:p>
          <a:p>
            <a:pPr lvl="2"/>
            <a:r>
              <a:rPr lang="en-GB" sz="2400"/>
              <a:t>Aim to understand daily demand</a:t>
            </a:r>
          </a:p>
          <a:p>
            <a:pPr lvl="2"/>
            <a:r>
              <a:rPr lang="en-GB" sz="2400"/>
              <a:t>Growth 2% (Benchmarking data)</a:t>
            </a:r>
          </a:p>
          <a:p>
            <a:pPr lvl="2"/>
            <a:r>
              <a:rPr lang="en-GB" sz="2400"/>
              <a:t>Seasonal variation and Cancer Campaigns</a:t>
            </a:r>
          </a:p>
          <a:p>
            <a:pPr lvl="2"/>
            <a:endParaRPr lang="en-GB" sz="2400"/>
          </a:p>
          <a:p>
            <a:pPr lvl="1"/>
            <a:r>
              <a:rPr lang="en-GB" dirty="0"/>
              <a:t>Turn round times</a:t>
            </a:r>
          </a:p>
          <a:p>
            <a:pPr lvl="1"/>
            <a:r>
              <a:rPr lang="en-GB" dirty="0"/>
              <a:t>Backlog – this is NOT your demand!</a:t>
            </a:r>
          </a:p>
          <a:p>
            <a:pPr lvl="1"/>
            <a:r>
              <a:rPr lang="en-GB" dirty="0"/>
              <a:t>Meeting the demand…………………..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417735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ind the gap sign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557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Defining the existing capacity.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1503"/>
            <a:ext cx="10515600" cy="41476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GB" sz="3600" dirty="0"/>
              <a:t>Where do you start?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Job Plans?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Reporting patterns? 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Turn round times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Not all reporters are equal!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Historical activity data</a:t>
            </a:r>
          </a:p>
          <a:p>
            <a:pPr lvl="1">
              <a:lnSpc>
                <a:spcPct val="80000"/>
              </a:lnSpc>
            </a:pPr>
            <a:r>
              <a:rPr lang="en-GB" sz="3600" dirty="0"/>
              <a:t>Beware of any Backlog Activity</a:t>
            </a:r>
          </a:p>
          <a:p>
            <a:pPr>
              <a:lnSpc>
                <a:spcPct val="80000"/>
              </a:lnSpc>
            </a:pPr>
            <a:r>
              <a:rPr lang="en-GB" sz="3600" dirty="0"/>
              <a:t>Demand minus existing capacity =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sz="3600" dirty="0"/>
              <a:t>		The Gap.</a:t>
            </a:r>
          </a:p>
          <a:p>
            <a:pPr marL="0" indent="0">
              <a:lnSpc>
                <a:spcPct val="80000"/>
              </a:lnSpc>
              <a:buNone/>
            </a:pPr>
            <a:endParaRPr lang="en-GB" sz="2400" dirty="0"/>
          </a:p>
          <a:p>
            <a:pPr marL="457200" lvl="1" indent="0"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  <a:p>
            <a:pPr>
              <a:lnSpc>
                <a:spcPct val="80000"/>
              </a:lnSpc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378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Quantifying the workforce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Example:</a:t>
            </a:r>
          </a:p>
          <a:p>
            <a:r>
              <a:rPr lang="en-GB" sz="2400" dirty="0"/>
              <a:t>Capacity gap per week					1400		</a:t>
            </a:r>
          </a:p>
          <a:p>
            <a:r>
              <a:rPr lang="en-GB" sz="2400" dirty="0"/>
              <a:t>Divide by number of reports predicted per session 	     70	= 20	</a:t>
            </a:r>
          </a:p>
          <a:p>
            <a:r>
              <a:rPr lang="en-GB" sz="2400" dirty="0"/>
              <a:t>Divide by no. of reporting sessions per rad/week		                 6.5											    </a:t>
            </a:r>
            <a:r>
              <a:rPr lang="en-GB" sz="2400" u="sng" dirty="0"/>
              <a:t>3.08</a:t>
            </a:r>
          </a:p>
          <a:p>
            <a:r>
              <a:rPr lang="en-GB" sz="2400" dirty="0"/>
              <a:t>Add the percentage for AL/Sickness cover			22%</a:t>
            </a:r>
          </a:p>
          <a:p>
            <a:r>
              <a:rPr lang="en-GB" sz="2400" dirty="0"/>
              <a:t>Number of reporting radiographers required.		</a:t>
            </a:r>
            <a:r>
              <a:rPr lang="en-GB" sz="2400" u="sng" dirty="0"/>
              <a:t>3.75WTE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8534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788</Words>
  <Application>Microsoft Office PowerPoint</Application>
  <PresentationFormat>Widescreen</PresentationFormat>
  <Paragraphs>175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 Toolkit for Implementing Radiographer Chest Reporting </vt:lpstr>
      <vt:lpstr>Introduction</vt:lpstr>
      <vt:lpstr>Background</vt:lpstr>
      <vt:lpstr>Anatomical areas reported by region.</vt:lpstr>
      <vt:lpstr>Benefits </vt:lpstr>
      <vt:lpstr>Understanding demand </vt:lpstr>
      <vt:lpstr>PowerPoint Presentation</vt:lpstr>
      <vt:lpstr>Defining the existing capacity. </vt:lpstr>
      <vt:lpstr>Quantifying the workforce </vt:lpstr>
      <vt:lpstr>Simples! </vt:lpstr>
      <vt:lpstr> Governance </vt:lpstr>
      <vt:lpstr>Building Capacity: Developing a business case </vt:lpstr>
      <vt:lpstr>Monitoring </vt:lpstr>
      <vt:lpstr>The evidence is there, so…………….</vt:lpstr>
      <vt:lpstr>Final Question </vt:lpstr>
      <vt:lpstr>CPD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Toolkit for Implementing Radiographer Reporting</dc:title>
  <dc:creator>Alice Turner</dc:creator>
  <cp:lastModifiedBy>Alice Turner</cp:lastModifiedBy>
  <cp:revision>18</cp:revision>
  <dcterms:created xsi:type="dcterms:W3CDTF">2017-01-20T16:12:52Z</dcterms:created>
  <dcterms:modified xsi:type="dcterms:W3CDTF">2017-01-22T15:27:06Z</dcterms:modified>
</cp:coreProperties>
</file>